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332" r:id="rId2"/>
    <p:sldId id="569" r:id="rId3"/>
    <p:sldId id="642" r:id="rId4"/>
    <p:sldId id="643" r:id="rId5"/>
    <p:sldId id="494" r:id="rId6"/>
    <p:sldId id="497" r:id="rId7"/>
    <p:sldId id="498" r:id="rId8"/>
    <p:sldId id="592" r:id="rId9"/>
    <p:sldId id="612" r:id="rId10"/>
    <p:sldId id="623" r:id="rId11"/>
    <p:sldId id="555" r:id="rId12"/>
    <p:sldId id="506" r:id="rId13"/>
    <p:sldId id="566" r:id="rId14"/>
    <p:sldId id="627" r:id="rId15"/>
    <p:sldId id="578" r:id="rId16"/>
    <p:sldId id="584" r:id="rId17"/>
    <p:sldId id="509" r:id="rId18"/>
    <p:sldId id="510" r:id="rId19"/>
    <p:sldId id="628" r:id="rId20"/>
    <p:sldId id="629" r:id="rId21"/>
    <p:sldId id="630" r:id="rId22"/>
    <p:sldId id="632" r:id="rId23"/>
    <p:sldId id="633" r:id="rId24"/>
    <p:sldId id="598" r:id="rId25"/>
    <p:sldId id="605" r:id="rId26"/>
    <p:sldId id="607" r:id="rId27"/>
    <p:sldId id="638" r:id="rId28"/>
    <p:sldId id="541" r:id="rId29"/>
    <p:sldId id="512" r:id="rId30"/>
    <p:sldId id="513" r:id="rId31"/>
    <p:sldId id="641" r:id="rId32"/>
    <p:sldId id="640" r:id="rId33"/>
    <p:sldId id="542"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08B7FFE4-1C09-4C4E-B59C-4311B9E6C784}">
          <p14:sldIdLst>
            <p14:sldId id="332"/>
            <p14:sldId id="569"/>
            <p14:sldId id="642"/>
            <p14:sldId id="643"/>
            <p14:sldId id="494"/>
          </p14:sldIdLst>
        </p14:section>
        <p14:section name="Learning Segment 1" id="{7A644C0B-31F7-4E2D-BDEF-AA84B64BC118}">
          <p14:sldIdLst>
            <p14:sldId id="497"/>
            <p14:sldId id="498"/>
            <p14:sldId id="592"/>
            <p14:sldId id="612"/>
            <p14:sldId id="623"/>
            <p14:sldId id="555"/>
          </p14:sldIdLst>
        </p14:section>
        <p14:section name="Learning Segment 2" id="{DA15CF4C-01BD-48CD-9AD4-747E5314419C}">
          <p14:sldIdLst>
            <p14:sldId id="506"/>
            <p14:sldId id="566"/>
            <p14:sldId id="627"/>
            <p14:sldId id="578"/>
            <p14:sldId id="584"/>
          </p14:sldIdLst>
        </p14:section>
        <p14:section name="Learning Segment 3" id="{EE2B1E30-B886-457A-8A46-397EFCBBD2DC}">
          <p14:sldIdLst>
            <p14:sldId id="509"/>
            <p14:sldId id="510"/>
            <p14:sldId id="628"/>
            <p14:sldId id="629"/>
            <p14:sldId id="630"/>
            <p14:sldId id="632"/>
            <p14:sldId id="633"/>
            <p14:sldId id="598"/>
            <p14:sldId id="605"/>
            <p14:sldId id="607"/>
            <p14:sldId id="638"/>
            <p14:sldId id="541"/>
          </p14:sldIdLst>
        </p14:section>
        <p14:section name="Learning Segment 4" id="{51EFAE02-FD98-4813-9DFD-8C0122899C3D}">
          <p14:sldIdLst>
            <p14:sldId id="512"/>
            <p14:sldId id="513"/>
            <p14:sldId id="641"/>
            <p14:sldId id="640"/>
            <p14:sldId id="542"/>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6A28"/>
    <a:srgbClr val="583F34"/>
    <a:srgbClr val="5FAF29"/>
    <a:srgbClr val="FEF7F3"/>
    <a:srgbClr val="256800"/>
    <a:srgbClr val="660066"/>
    <a:srgbClr val="0000FF"/>
    <a:srgbClr val="2B7C01"/>
    <a:srgbClr val="FFFDDE"/>
    <a:srgbClr val="C495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490" autoAdjust="0"/>
    <p:restoredTop sz="71011" autoAdjust="0"/>
  </p:normalViewPr>
  <p:slideViewPr>
    <p:cSldViewPr snapToGrid="0">
      <p:cViewPr>
        <p:scale>
          <a:sx n="81" d="100"/>
          <a:sy n="81" d="100"/>
        </p:scale>
        <p:origin x="-752" y="3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1" d="100"/>
        <a:sy n="141" d="100"/>
      </p:scale>
      <p:origin x="0" y="10632"/>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 Id="rId133"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4437EC-859B-F348-AEED-3AD66CBA8B17}" type="datetimeFigureOut">
              <a:rPr lang="en-US" smtClean="0"/>
              <a:pPr/>
              <a:t>2/25/18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C963D6-A539-E940-9C15-C13F565BC522}" type="slidenum">
              <a:rPr lang="en-US" smtClean="0"/>
              <a:pPr/>
              <a:t>‹#›</a:t>
            </a:fld>
            <a:endParaRPr lang="en-US"/>
          </a:p>
        </p:txBody>
      </p:sp>
    </p:spTree>
    <p:extLst>
      <p:ext uri="{BB962C8B-B14F-4D97-AF65-F5344CB8AC3E}">
        <p14:creationId xmlns:p14="http://schemas.microsoft.com/office/powerpoint/2010/main" val="211213051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TEACHER NOTES:</a:t>
            </a:r>
          </a:p>
          <a:p>
            <a:r>
              <a:rPr lang="en-US" dirty="0"/>
              <a:t>Hidden Slide. This intro slide is just a</a:t>
            </a:r>
            <a:r>
              <a:rPr lang="en-US" baseline="0" dirty="0"/>
              <a:t> header for the PowerPoint. Not for students.</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1</a:t>
            </a:fld>
            <a:endParaRPr lang="en-US"/>
          </a:p>
        </p:txBody>
      </p:sp>
    </p:spTree>
    <p:extLst>
      <p:ext uri="{BB962C8B-B14F-4D97-AF65-F5344CB8AC3E}">
        <p14:creationId xmlns:p14="http://schemas.microsoft.com/office/powerpoint/2010/main" val="21272898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connects you to the description for the learning segment at hand.</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a:t>
            </a:r>
            <a:r>
              <a:rPr lang="en-US" dirty="0" smtClean="0"/>
              <a:t>With respect to</a:t>
            </a:r>
            <a:r>
              <a:rPr lang="en-US" baseline="0" dirty="0" smtClean="0"/>
              <a:t> matter. If they’ve already noticed it at this point, awesome! However, it’s possible that students will not see this component of the phenomenon until they have deepened their understanding of cycles of matter. </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11</a:t>
            </a:fld>
            <a:endParaRPr lang="en-US"/>
          </a:p>
        </p:txBody>
      </p:sp>
    </p:spTree>
    <p:extLst>
      <p:ext uri="{BB962C8B-B14F-4D97-AF65-F5344CB8AC3E}">
        <p14:creationId xmlns:p14="http://schemas.microsoft.com/office/powerpoint/2010/main" val="1372258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connects you to the description for the learning segment at hand.</a:t>
            </a:r>
            <a:endParaRPr lang="en-US" dirty="0" smtClean="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12</a:t>
            </a:fld>
            <a:endParaRPr lang="en-US"/>
          </a:p>
        </p:txBody>
      </p:sp>
    </p:spTree>
    <p:extLst>
      <p:ext uri="{BB962C8B-B14F-4D97-AF65-F5344CB8AC3E}">
        <p14:creationId xmlns:p14="http://schemas.microsoft.com/office/powerpoint/2010/main" val="823125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a:t>
            </a:r>
            <a:r>
              <a:rPr lang="en-US" baseline="0" dirty="0" smtClean="0"/>
              <a:t> for students. This slide lists the resources you will need for the current learning segment. It may also include any interesting web resources you could peruse prior to engaging students in the tasks ahead.</a:t>
            </a:r>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13</a:t>
            </a:fld>
            <a:endParaRPr lang="en-US"/>
          </a:p>
        </p:txBody>
      </p:sp>
    </p:spTree>
    <p:extLst>
      <p:ext uri="{BB962C8B-B14F-4D97-AF65-F5344CB8AC3E}">
        <p14:creationId xmlns:p14="http://schemas.microsoft.com/office/powerpoint/2010/main" val="11008109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a:t>
            </a:r>
            <a:r>
              <a:rPr lang="en-US" sz="1800" b="0" baseline="0" dirty="0" smtClean="0"/>
              <a:t>NOTES:</a:t>
            </a:r>
          </a:p>
          <a:p>
            <a:r>
              <a:rPr lang="en-US" sz="1800" b="0" baseline="0" dirty="0" smtClean="0"/>
              <a:t>Have student groups share out the ideas that they generated. If using whiteboards, you might have them </a:t>
            </a:r>
            <a:r>
              <a:rPr lang="en-US" sz="1800" b="0" baseline="0" dirty="0" err="1" smtClean="0"/>
              <a:t>illlustrate</a:t>
            </a:r>
            <a:r>
              <a:rPr lang="en-US" sz="1800" b="0" baseline="0" dirty="0" smtClean="0"/>
              <a:t>/write their ideas and share through a gallery walk before recording them them here. In this case, drawing can be very helpful in tracking the energy within the ecosystem. </a:t>
            </a:r>
          </a:p>
          <a:p>
            <a:endParaRPr lang="en-US" sz="1800" baseline="0" dirty="0" smtClean="0"/>
          </a:p>
        </p:txBody>
      </p:sp>
      <p:sp>
        <p:nvSpPr>
          <p:cNvPr id="4" name="Slide Number Placeholder 3"/>
          <p:cNvSpPr>
            <a:spLocks noGrp="1"/>
          </p:cNvSpPr>
          <p:nvPr>
            <p:ph type="sldNum" sz="quarter" idx="10"/>
          </p:nvPr>
        </p:nvSpPr>
        <p:spPr/>
        <p:txBody>
          <a:bodyPr/>
          <a:lstStyle/>
          <a:p>
            <a:fld id="{53577A5D-4F72-492F-BD2F-892596C9038B}" type="slidenum">
              <a:rPr lang="en-US" smtClean="0"/>
              <a:pPr/>
              <a:t>14</a:t>
            </a:fld>
            <a:endParaRPr lang="en-US"/>
          </a:p>
        </p:txBody>
      </p:sp>
    </p:spTree>
    <p:extLst>
      <p:ext uri="{BB962C8B-B14F-4D97-AF65-F5344CB8AC3E}">
        <p14:creationId xmlns:p14="http://schemas.microsoft.com/office/powerpoint/2010/main" val="1362779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a:t>
            </a:r>
            <a:r>
              <a:rPr lang="en-US" sz="1800" b="0" baseline="0" dirty="0" smtClean="0"/>
              <a:t>NOTES</a:t>
            </a:r>
            <a:r>
              <a:rPr lang="en-US" sz="1800" b="0" baseline="0" dirty="0" smtClean="0"/>
              <a:t>:</a:t>
            </a:r>
          </a:p>
          <a:p>
            <a:r>
              <a:rPr lang="en-US" sz="1800" b="0" baseline="0" dirty="0" smtClean="0"/>
              <a:t>Quickly record the ideas the students had about the ecosphere. Record someplace in public. We will generalize to other ecosystems in the next Learning segment.</a:t>
            </a:r>
            <a:endParaRPr lang="en-US" sz="1800" b="0" baseline="0" dirty="0" smtClean="0"/>
          </a:p>
        </p:txBody>
      </p:sp>
      <p:sp>
        <p:nvSpPr>
          <p:cNvPr id="4" name="Slide Number Placeholder 3"/>
          <p:cNvSpPr>
            <a:spLocks noGrp="1"/>
          </p:cNvSpPr>
          <p:nvPr>
            <p:ph type="sldNum" sz="quarter" idx="10"/>
          </p:nvPr>
        </p:nvSpPr>
        <p:spPr/>
        <p:txBody>
          <a:bodyPr/>
          <a:lstStyle/>
          <a:p>
            <a:fld id="{53577A5D-4F72-492F-BD2F-892596C9038B}" type="slidenum">
              <a:rPr lang="en-US" smtClean="0"/>
              <a:pPr/>
              <a:t>15</a:t>
            </a:fld>
            <a:endParaRPr lang="en-US"/>
          </a:p>
        </p:txBody>
      </p:sp>
    </p:spTree>
    <p:extLst>
      <p:ext uri="{BB962C8B-B14F-4D97-AF65-F5344CB8AC3E}">
        <p14:creationId xmlns:p14="http://schemas.microsoft.com/office/powerpoint/2010/main" val="1362779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helps you recognize what the class has accomplished in the current learning segment and what the transition to the next learning segment might be.</a:t>
            </a:r>
            <a:endParaRPr lang="en-US" dirty="0" smtClean="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16</a:t>
            </a:fld>
            <a:endParaRPr lang="en-US"/>
          </a:p>
        </p:txBody>
      </p:sp>
    </p:spTree>
    <p:extLst>
      <p:ext uri="{BB962C8B-B14F-4D97-AF65-F5344CB8AC3E}">
        <p14:creationId xmlns:p14="http://schemas.microsoft.com/office/powerpoint/2010/main" val="15730382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connects you to the description for the learning segment at hand.</a:t>
            </a:r>
            <a:endParaRPr lang="en-US" dirty="0" smtClean="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17</a:t>
            </a:fld>
            <a:endParaRPr lang="en-US"/>
          </a:p>
        </p:txBody>
      </p:sp>
    </p:spTree>
    <p:extLst>
      <p:ext uri="{BB962C8B-B14F-4D97-AF65-F5344CB8AC3E}">
        <p14:creationId xmlns:p14="http://schemas.microsoft.com/office/powerpoint/2010/main" val="33723969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a:t>
            </a:r>
            <a:r>
              <a:rPr lang="en-US" baseline="0" dirty="0" smtClean="0"/>
              <a:t> for students. This slide lists the resources you will need for the current learning segment. It may also include any interesting web resources you could peruse prior to engaging students in the tasks ahead.</a:t>
            </a:r>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18</a:t>
            </a:fld>
            <a:endParaRPr lang="en-US"/>
          </a:p>
        </p:txBody>
      </p:sp>
    </p:spTree>
    <p:extLst>
      <p:ext uri="{BB962C8B-B14F-4D97-AF65-F5344CB8AC3E}">
        <p14:creationId xmlns:p14="http://schemas.microsoft.com/office/powerpoint/2010/main" val="25074170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OPTIONAL</a:t>
            </a:r>
            <a:r>
              <a:rPr lang="en-US" baseline="0" dirty="0" smtClean="0"/>
              <a:t> SLIDE: </a:t>
            </a:r>
          </a:p>
          <a:p>
            <a:r>
              <a:rPr lang="en-US" baseline="0" dirty="0" smtClean="0"/>
              <a:t>You may want to review the ideas around rood chains and trophic levels. Or, you can wait to make sense of these ideas in the context of the readings. </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19</a:t>
            </a:fld>
            <a:endParaRPr lang="en-US"/>
          </a:p>
        </p:txBody>
      </p:sp>
    </p:spTree>
    <p:extLst>
      <p:ext uri="{BB962C8B-B14F-4D97-AF65-F5344CB8AC3E}">
        <p14:creationId xmlns:p14="http://schemas.microsoft.com/office/powerpoint/2010/main" val="17015188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TEACHER NOTES: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Pass out the readings to students, one to each in the group.</a:t>
            </a:r>
            <a:r>
              <a:rPr lang="en-US" baseline="0" dirty="0" smtClean="0"/>
              <a:t> Students will individually read through the handout, highlighting or underlining information they think is important. They will then summarize and discuss their findings using the “say something” protocol.</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smtClean="0"/>
              <a:t>We did not include this protocol </a:t>
            </a:r>
            <a:r>
              <a:rPr lang="en-US" baseline="0" dirty="0" smtClean="0"/>
              <a:t>for the last section </a:t>
            </a:r>
            <a:r>
              <a:rPr lang="en-US" baseline="0" dirty="0" smtClean="0"/>
              <a:t>of the reading, but you could continue to use this protocol, or another, for structuring group conversations.</a:t>
            </a:r>
          </a:p>
          <a:p>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SOURCES: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a:t>Beauchamp et al. (2011) “Success in Science Through Dialogue, Reading and Writing”.</a:t>
            </a:r>
          </a:p>
          <a:p>
            <a:endParaRPr lang="en-US" dirty="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20</a:t>
            </a:fld>
            <a:endParaRPr lang="en-US"/>
          </a:p>
        </p:txBody>
      </p:sp>
    </p:spTree>
    <p:extLst>
      <p:ext uri="{BB962C8B-B14F-4D97-AF65-F5344CB8AC3E}">
        <p14:creationId xmlns:p14="http://schemas.microsoft.com/office/powerpoint/2010/main" val="159469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describes the phenomenon, question, and model for this triangle. </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2</a:t>
            </a:fld>
            <a:endParaRPr lang="en-US"/>
          </a:p>
        </p:txBody>
      </p:sp>
    </p:spTree>
    <p:extLst>
      <p:ext uri="{BB962C8B-B14F-4D97-AF65-F5344CB8AC3E}">
        <p14:creationId xmlns:p14="http://schemas.microsoft.com/office/powerpoint/2010/main" val="11976903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TEACHER NOTES: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smtClean="0"/>
              <a:t>Based on the student discussions</a:t>
            </a:r>
            <a:r>
              <a:rPr lang="en-US" baseline="0" dirty="0" smtClean="0"/>
              <a:t> concerning section 1 of the reading, have them write down what they noticed in box A of the doodle. Then have them determine a way to represent the pattern diagrammatically (box B).</a:t>
            </a:r>
          </a:p>
          <a:p>
            <a:endParaRPr lang="en-US" dirty="0" smtClean="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21</a:t>
            </a:fld>
            <a:endParaRPr lang="en-US"/>
          </a:p>
        </p:txBody>
      </p:sp>
    </p:spTree>
    <p:extLst>
      <p:ext uri="{BB962C8B-B14F-4D97-AF65-F5344CB8AC3E}">
        <p14:creationId xmlns:p14="http://schemas.microsoft.com/office/powerpoint/2010/main" val="15384018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smtClean="0"/>
              <a:t>TEACHER NOTES:</a:t>
            </a:r>
          </a:p>
          <a:p>
            <a:r>
              <a:rPr lang="en-US" sz="1800" b="0" baseline="0" dirty="0" smtClean="0"/>
              <a:t>Review what is meant by biomass and have students examine the graph--they may remember this from their investigation of the finches. </a:t>
            </a:r>
          </a:p>
          <a:p>
            <a:pPr defTabSz="914400">
              <a:spcBef>
                <a:spcPts val="0"/>
              </a:spcBef>
            </a:pPr>
            <a:r>
              <a:rPr lang="en-US" sz="1800" b="0" baseline="0" dirty="0" smtClean="0"/>
              <a:t>In our natural selection model triangle, biomass was used to describe the amount of (the total mass of) seeds available to the finches. In other words, biomass can tell us the amount of mass available to be eaten by a particular </a:t>
            </a:r>
            <a:r>
              <a:rPr lang="en-US" sz="1800" b="0" baseline="0" dirty="0" smtClean="0"/>
              <a:t>organism. Have your students make sense of the relationship between biomass and energy. This is a very important discussion because again, it is sometimes tempting to conflate matter and energy. The matter isn’t turning into energy, so what is happening? Why can we use mass as a PROXY for energy in ecosystems?</a:t>
            </a:r>
            <a:r>
              <a:rPr lang="en-US" sz="1800" dirty="0" smtClean="0">
                <a:solidFill>
                  <a:srgbClr val="FF0000"/>
                </a:solidFill>
              </a:rPr>
              <a:t> Why can we say this? Need to be explicit about the relationship between biomass and potential energy something like this:</a:t>
            </a:r>
          </a:p>
          <a:p>
            <a:pPr defTabSz="914400">
              <a:spcBef>
                <a:spcPts val="0"/>
              </a:spcBef>
            </a:pPr>
            <a:r>
              <a:rPr lang="en-US" sz="1800" dirty="0" smtClean="0">
                <a:solidFill>
                  <a:srgbClr val="FF0000"/>
                </a:solidFill>
              </a:rPr>
              <a:t>1.) molecules have potential energy (chemical reactions model)</a:t>
            </a:r>
          </a:p>
          <a:p>
            <a:pPr defTabSz="914400">
              <a:spcBef>
                <a:spcPts val="0"/>
              </a:spcBef>
            </a:pPr>
            <a:r>
              <a:rPr lang="en-US" sz="1800" dirty="0" smtClean="0">
                <a:solidFill>
                  <a:srgbClr val="FF0000"/>
                </a:solidFill>
              </a:rPr>
              <a:t>2.) biomass has to do with the number of molecules</a:t>
            </a:r>
          </a:p>
          <a:p>
            <a:pPr defTabSz="914400">
              <a:spcBef>
                <a:spcPts val="0"/>
              </a:spcBef>
            </a:pPr>
            <a:r>
              <a:rPr lang="en-US" sz="1800" dirty="0" smtClean="0">
                <a:solidFill>
                  <a:srgbClr val="FF0000"/>
                </a:solidFill>
              </a:rPr>
              <a:t>3.) so Biomass has to do with the total amount of potential energy available.</a:t>
            </a:r>
          </a:p>
          <a:p>
            <a:pPr defTabSz="914400">
              <a:spcBef>
                <a:spcPts val="0"/>
              </a:spcBef>
            </a:pPr>
            <a:endParaRPr lang="en-US" sz="1800" dirty="0" smtClean="0">
              <a:solidFill>
                <a:srgbClr val="583F34"/>
              </a:solidFill>
            </a:endParaRPr>
          </a:p>
          <a:p>
            <a:r>
              <a:rPr lang="en-US" sz="1800" b="0" baseline="0" dirty="0" smtClean="0"/>
              <a:t> Make sure you take the time to really explore this relationship with kids. They will need to draw on the models of matter and energy from food from previous triangles. </a:t>
            </a:r>
            <a:endParaRPr lang="en-US" sz="1800" b="0" baseline="0" dirty="0" smtClean="0"/>
          </a:p>
        </p:txBody>
      </p:sp>
      <p:sp>
        <p:nvSpPr>
          <p:cNvPr id="4" name="Slide Number Placeholder 3"/>
          <p:cNvSpPr>
            <a:spLocks noGrp="1"/>
          </p:cNvSpPr>
          <p:nvPr>
            <p:ph type="sldNum" sz="quarter" idx="10"/>
          </p:nvPr>
        </p:nvSpPr>
        <p:spPr/>
        <p:txBody>
          <a:bodyPr/>
          <a:lstStyle/>
          <a:p>
            <a:fld id="{53577A5D-4F72-492F-BD2F-892596C9038B}" type="slidenum">
              <a:rPr lang="en-US" smtClean="0"/>
              <a:pPr/>
              <a:t>22</a:t>
            </a:fld>
            <a:endParaRPr lang="en-US"/>
          </a:p>
        </p:txBody>
      </p:sp>
    </p:spTree>
    <p:extLst>
      <p:ext uri="{BB962C8B-B14F-4D97-AF65-F5344CB8AC3E}">
        <p14:creationId xmlns:p14="http://schemas.microsoft.com/office/powerpoint/2010/main" val="10141973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TEACHER NOTES: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baseline="0" dirty="0" smtClean="0"/>
              <a:t>Students move onto section 3 of the handout and look at the proverbs Elton quoted in his research. In what ways do the proverbs communicate the patterns that ecologists have found in ecosystems?</a:t>
            </a:r>
            <a:endParaRPr lang="en-US" dirty="0"/>
          </a:p>
          <a:p>
            <a:endParaRPr lang="en-US" dirty="0" smtClean="0"/>
          </a:p>
          <a:p>
            <a:endParaRPr lang="en-US" dirty="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23</a:t>
            </a:fld>
            <a:endParaRPr lang="en-US"/>
          </a:p>
        </p:txBody>
      </p:sp>
    </p:spTree>
    <p:extLst>
      <p:ext uri="{BB962C8B-B14F-4D97-AF65-F5344CB8AC3E}">
        <p14:creationId xmlns:p14="http://schemas.microsoft.com/office/powerpoint/2010/main" val="3977818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a:t>
            </a:r>
            <a:r>
              <a:rPr lang="en-US" sz="1800" b="0" baseline="0" dirty="0" smtClean="0"/>
              <a:t>NOTES</a:t>
            </a:r>
            <a:r>
              <a:rPr lang="en-US" sz="1800" b="0" baseline="0" dirty="0" smtClean="0"/>
              <a:t>:</a:t>
            </a:r>
            <a:endParaRPr lang="en-US" sz="1800" b="0" baseline="0" dirty="0" smtClean="0"/>
          </a:p>
          <a:p>
            <a:r>
              <a:rPr lang="en-US" altLang="en-US" sz="1800" dirty="0" smtClean="0">
                <a:ea typeface="ＭＳ Ｐゴシック" charset="-128"/>
              </a:rPr>
              <a:t>Why is there so much less biomass at each level? Here students can work in groups or you can work as a class to draw on previous models. Energy in an ecosystem initial</a:t>
            </a:r>
            <a:r>
              <a:rPr lang="en-US" altLang="en-US" sz="1800" baseline="0" dirty="0" smtClean="0">
                <a:ea typeface="ＭＳ Ｐゴシック" charset="-128"/>
              </a:rPr>
              <a:t> comes from sunlight, but where does it go if there is less biomass (energy) available as we move up the pyramid?</a:t>
            </a:r>
            <a:r>
              <a:rPr lang="en-US" altLang="en-US" sz="1800" dirty="0" smtClean="0">
                <a:ea typeface="ＭＳ Ｐゴシック" charset="-128"/>
              </a:rPr>
              <a:t> Only the energy that goes into making new body tissue is available for the next organism up the food chain. The rest is used by the organism for ATP, which it uses for its life processes and it then is ultimately lost as heat.</a:t>
            </a:r>
            <a:endParaRPr lang="en-US" altLang="en-US" sz="1800" dirty="0">
              <a:ea typeface="ＭＳ Ｐゴシック" charset="-128"/>
            </a:endParaRPr>
          </a:p>
        </p:txBody>
      </p:sp>
      <p:sp>
        <p:nvSpPr>
          <p:cNvPr id="4" name="Slide Number Placeholder 3"/>
          <p:cNvSpPr>
            <a:spLocks noGrp="1"/>
          </p:cNvSpPr>
          <p:nvPr>
            <p:ph type="sldNum" sz="quarter" idx="10"/>
          </p:nvPr>
        </p:nvSpPr>
        <p:spPr/>
        <p:txBody>
          <a:bodyPr/>
          <a:lstStyle/>
          <a:p>
            <a:fld id="{53577A5D-4F72-492F-BD2F-892596C9038B}" type="slidenum">
              <a:rPr lang="en-US" smtClean="0"/>
              <a:pPr/>
              <a:t>24</a:t>
            </a:fld>
            <a:endParaRPr lang="en-US"/>
          </a:p>
        </p:txBody>
      </p:sp>
    </p:spTree>
    <p:extLst>
      <p:ext uri="{BB962C8B-B14F-4D97-AF65-F5344CB8AC3E}">
        <p14:creationId xmlns:p14="http://schemas.microsoft.com/office/powerpoint/2010/main" val="4483799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dirty="0" smtClean="0"/>
              <a:t>TEACHER </a:t>
            </a:r>
            <a:r>
              <a:rPr lang="en-US" sz="1800" b="0" dirty="0" smtClean="0"/>
              <a:t>NOTES</a:t>
            </a:r>
          </a:p>
          <a:p>
            <a:r>
              <a:rPr lang="en-US" sz="1800" b="0" dirty="0" smtClean="0"/>
              <a:t>To further explore this idea of</a:t>
            </a:r>
            <a:r>
              <a:rPr lang="en-US" sz="1800" b="0" baseline="0" dirty="0" smtClean="0"/>
              <a:t> energy loss, tell students they are going to participate in an activity where water is going to be an analogy for energy.</a:t>
            </a:r>
          </a:p>
          <a:p>
            <a:endParaRPr lang="en-US" sz="1800" b="0" dirty="0" smtClean="0"/>
          </a:p>
          <a:p>
            <a:r>
              <a:rPr lang="en-US" sz="1800" dirty="0" smtClean="0"/>
              <a:t>Have a big bucket of water in the center. Teams can radiate outward from the “source”. Space</a:t>
            </a:r>
            <a:r>
              <a:rPr lang="en-US" sz="1800" baseline="0" dirty="0" smtClean="0"/>
              <a:t> players evenly. We use empty bottles from bottled water but you could also use plastic cups – and cups would take up a lot less storage space. Number the cups or bottles 1-5 with a Sharpie. The only other equipment you will need is a graduated cylinder to measure water left in each group at the end. </a:t>
            </a:r>
            <a:endParaRPr lang="en-US" sz="1800" dirty="0"/>
          </a:p>
        </p:txBody>
      </p:sp>
      <p:sp>
        <p:nvSpPr>
          <p:cNvPr id="4" name="Slide Number Placeholder 3"/>
          <p:cNvSpPr>
            <a:spLocks noGrp="1"/>
          </p:cNvSpPr>
          <p:nvPr>
            <p:ph type="sldNum" sz="quarter" idx="10"/>
          </p:nvPr>
        </p:nvSpPr>
        <p:spPr/>
        <p:txBody>
          <a:bodyPr/>
          <a:lstStyle/>
          <a:p>
            <a:fld id="{53577A5D-4F72-492F-BD2F-892596C9038B}" type="slidenum">
              <a:rPr lang="en-US" smtClean="0"/>
              <a:pPr/>
              <a:t>25</a:t>
            </a:fld>
            <a:endParaRPr lang="en-US"/>
          </a:p>
        </p:txBody>
      </p:sp>
    </p:spTree>
    <p:extLst>
      <p:ext uri="{BB962C8B-B14F-4D97-AF65-F5344CB8AC3E}">
        <p14:creationId xmlns:p14="http://schemas.microsoft.com/office/powerpoint/2010/main" val="2511777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Unpack the activity</a:t>
            </a:r>
            <a:r>
              <a:rPr lang="en-US" baseline="0" dirty="0" smtClean="0"/>
              <a:t> with the students and have them consider what each element of the activity represented. Then, have them explain how the game is similar to what happens in a food chain/ecosystem </a:t>
            </a:r>
            <a:r>
              <a:rPr lang="en-US" baseline="0" dirty="0" smtClean="0"/>
              <a:t>and </a:t>
            </a:r>
            <a:r>
              <a:rPr lang="en-US" baseline="0" dirty="0" smtClean="0"/>
              <a:t>why energy isn’t recycled like matter (doodle sheet </a:t>
            </a:r>
            <a:r>
              <a:rPr lang="en-US" baseline="0" dirty="0" smtClean="0"/>
              <a:t>J)</a:t>
            </a:r>
            <a:endParaRPr lang="en-US" dirty="0"/>
          </a:p>
        </p:txBody>
      </p:sp>
      <p:sp>
        <p:nvSpPr>
          <p:cNvPr id="4" name="Slide Number Placeholder 3"/>
          <p:cNvSpPr>
            <a:spLocks noGrp="1"/>
          </p:cNvSpPr>
          <p:nvPr>
            <p:ph type="sldNum" sz="quarter" idx="10"/>
          </p:nvPr>
        </p:nvSpPr>
        <p:spPr/>
        <p:txBody>
          <a:bodyPr/>
          <a:lstStyle/>
          <a:p>
            <a:fld id="{22F28741-7F36-1946-B29B-9D479DF16E53}" type="slidenum">
              <a:rPr lang="en-US" smtClean="0"/>
              <a:t>26</a:t>
            </a:fld>
            <a:endParaRPr lang="en-US"/>
          </a:p>
        </p:txBody>
      </p:sp>
    </p:spTree>
    <p:extLst>
      <p:ext uri="{BB962C8B-B14F-4D97-AF65-F5344CB8AC3E}">
        <p14:creationId xmlns:p14="http://schemas.microsoft.com/office/powerpoint/2010/main" val="6312954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a:t>
            </a:r>
            <a:r>
              <a:rPr lang="en-US" sz="1800" b="0" baseline="0" dirty="0" smtClean="0"/>
              <a:t>NOTES:</a:t>
            </a:r>
          </a:p>
          <a:p>
            <a:r>
              <a:rPr lang="en-US" altLang="en-US" sz="1800" b="0" baseline="0" dirty="0" smtClean="0">
                <a:ea typeface="ＭＳ Ｐゴシック" charset="-128"/>
              </a:rPr>
              <a:t>Have students return to their initial model and note what needs to be added/changed/eliminated. </a:t>
            </a:r>
            <a:r>
              <a:rPr lang="en-US" altLang="en-US" sz="1800" b="0" baseline="0" dirty="0" smtClean="0">
                <a:ea typeface="ＭＳ Ｐゴシック" charset="-128"/>
              </a:rPr>
              <a:t>Record the model in a public place and have students write </a:t>
            </a:r>
            <a:r>
              <a:rPr lang="en-US" altLang="en-US" sz="1800" b="0" baseline="0" dirty="0" smtClean="0">
                <a:ea typeface="ＭＳ Ｐゴシック" charset="-128"/>
              </a:rPr>
              <a:t>the ”completed” model in doodle box </a:t>
            </a:r>
            <a:r>
              <a:rPr lang="en-US" altLang="en-US" sz="1800" b="0" baseline="0" dirty="0" smtClean="0">
                <a:ea typeface="ＭＳ Ｐゴシック" charset="-128"/>
              </a:rPr>
              <a:t>K. </a:t>
            </a:r>
            <a:endParaRPr lang="en-US" altLang="en-US" sz="1800" dirty="0">
              <a:ea typeface="ＭＳ Ｐゴシック" charset="-128"/>
            </a:endParaRPr>
          </a:p>
        </p:txBody>
      </p:sp>
      <p:sp>
        <p:nvSpPr>
          <p:cNvPr id="4" name="Slide Number Placeholder 3"/>
          <p:cNvSpPr>
            <a:spLocks noGrp="1"/>
          </p:cNvSpPr>
          <p:nvPr>
            <p:ph type="sldNum" sz="quarter" idx="10"/>
          </p:nvPr>
        </p:nvSpPr>
        <p:spPr/>
        <p:txBody>
          <a:bodyPr/>
          <a:lstStyle/>
          <a:p>
            <a:fld id="{53577A5D-4F72-492F-BD2F-892596C9038B}" type="slidenum">
              <a:rPr lang="en-US" smtClean="0"/>
              <a:pPr/>
              <a:t>27</a:t>
            </a:fld>
            <a:endParaRPr lang="en-US"/>
          </a:p>
        </p:txBody>
      </p:sp>
    </p:spTree>
    <p:extLst>
      <p:ext uri="{BB962C8B-B14F-4D97-AF65-F5344CB8AC3E}">
        <p14:creationId xmlns:p14="http://schemas.microsoft.com/office/powerpoint/2010/main" val="2888957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helps you recognize what the class has accomplished in the current learning segment and what the transition to the next learning segment might be.</a:t>
            </a:r>
            <a:endParaRPr lang="en-US" dirty="0" smtClean="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28</a:t>
            </a:fld>
            <a:endParaRPr lang="en-US"/>
          </a:p>
        </p:txBody>
      </p:sp>
    </p:spTree>
    <p:extLst>
      <p:ext uri="{BB962C8B-B14F-4D97-AF65-F5344CB8AC3E}">
        <p14:creationId xmlns:p14="http://schemas.microsoft.com/office/powerpoint/2010/main" val="7839999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connects you to the description for the learning segment at hand.</a:t>
            </a:r>
            <a:endParaRPr lang="en-US" dirty="0" smtClean="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29</a:t>
            </a:fld>
            <a:endParaRPr lang="en-US"/>
          </a:p>
        </p:txBody>
      </p:sp>
    </p:spTree>
    <p:extLst>
      <p:ext uri="{BB962C8B-B14F-4D97-AF65-F5344CB8AC3E}">
        <p14:creationId xmlns:p14="http://schemas.microsoft.com/office/powerpoint/2010/main" val="11676248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a:t>
            </a:r>
            <a:r>
              <a:rPr lang="en-US" baseline="0" dirty="0" smtClean="0"/>
              <a:t> for students. This slide lists the resources you will need for the current learning segment. It may also include any interesting web resources you could peruse prior to engaging students in the tasks ahead.</a:t>
            </a:r>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30</a:t>
            </a:fld>
            <a:endParaRPr lang="en-US"/>
          </a:p>
        </p:txBody>
      </p:sp>
    </p:spTree>
    <p:extLst>
      <p:ext uri="{BB962C8B-B14F-4D97-AF65-F5344CB8AC3E}">
        <p14:creationId xmlns:p14="http://schemas.microsoft.com/office/powerpoint/2010/main" val="3546674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a:t>
            </a:r>
            <a:r>
              <a:rPr lang="en-US" baseline="0" dirty="0" smtClean="0"/>
              <a:t> for students.</a:t>
            </a:r>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3</a:t>
            </a:fld>
            <a:endParaRPr lang="en-US"/>
          </a:p>
        </p:txBody>
      </p:sp>
    </p:spTree>
    <p:extLst>
      <p:ext uri="{BB962C8B-B14F-4D97-AF65-F5344CB8AC3E}">
        <p14:creationId xmlns:p14="http://schemas.microsoft.com/office/powerpoint/2010/main" val="3456755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fld id="{3645A68B-731F-9C49-A808-4502B62E9880}" type="slidenum">
              <a:rPr lang="en-US" altLang="en-US" sz="1200"/>
              <a:pPr/>
              <a:t>31</a:t>
            </a:fld>
            <a:endParaRPr lang="en-US" altLang="en-US" sz="1200"/>
          </a:p>
        </p:txBody>
      </p:sp>
      <p:sp>
        <p:nvSpPr>
          <p:cNvPr id="80898" name="Rectangle 2"/>
          <p:cNvSpPr>
            <a:spLocks noGrp="1" noRot="1" noChangeAspect="1" noChangeArrowheads="1" noTextEdit="1"/>
          </p:cNvSpPr>
          <p:nvPr>
            <p:ph type="sldImg"/>
          </p:nvPr>
        </p:nvSpPr>
        <p:spPr>
          <a:xfrm>
            <a:off x="1144588" y="685800"/>
            <a:ext cx="4572000" cy="3429000"/>
          </a:xfrm>
          <a:solidFill>
            <a:srgbClr val="FFFFFF"/>
          </a:solidFill>
          <a:ln/>
        </p:spPr>
      </p:sp>
      <p:sp>
        <p:nvSpPr>
          <p:cNvPr id="8089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r>
              <a:rPr lang="en-US" altLang="en-US" b="1" dirty="0" smtClean="0">
                <a:ea typeface="ＭＳ Ｐゴシック" charset="-128"/>
              </a:rPr>
              <a:t>OPTIONAL</a:t>
            </a:r>
            <a:r>
              <a:rPr lang="en-US" altLang="en-US" b="1" baseline="0" dirty="0" smtClean="0">
                <a:ea typeface="ＭＳ Ｐゴシック" charset="-128"/>
              </a:rPr>
              <a:t> SLIDE: </a:t>
            </a:r>
          </a:p>
          <a:p>
            <a:pPr eaLnBrk="1" hangingPunct="1"/>
            <a:r>
              <a:rPr lang="en-US" altLang="en-US" b="0" baseline="0" dirty="0" smtClean="0">
                <a:ea typeface="ＭＳ Ｐゴシック" charset="-128"/>
              </a:rPr>
              <a:t>Use for review if you feel it is appropriate for your class.</a:t>
            </a:r>
            <a:endParaRPr lang="en-US" altLang="en-US" b="0" dirty="0" smtClean="0">
              <a:ea typeface="ＭＳ Ｐゴシック" charset="-128"/>
            </a:endParaRPr>
          </a:p>
          <a:p>
            <a:pPr eaLnBrk="1" hangingPunct="1"/>
            <a:endParaRPr lang="en-US" altLang="en-US" b="1" dirty="0" smtClean="0">
              <a:ea typeface="ＭＳ Ｐゴシック" charset="-128"/>
            </a:endParaRPr>
          </a:p>
          <a:p>
            <a:pPr eaLnBrk="1" hangingPunct="1"/>
            <a:r>
              <a:rPr lang="en-US" altLang="en-US" b="1" dirty="0" smtClean="0">
                <a:ea typeface="ＭＳ Ｐゴシック" charset="-128"/>
              </a:rPr>
              <a:t>Ecological </a:t>
            </a:r>
            <a:r>
              <a:rPr lang="en-US" altLang="en-US" b="1" dirty="0">
                <a:ea typeface="ＭＳ Ｐゴシック" charset="-128"/>
              </a:rPr>
              <a:t>Pyramids of Energy</a:t>
            </a:r>
            <a:r>
              <a:rPr lang="en-US" altLang="en-US" dirty="0">
                <a:ea typeface="ＭＳ Ｐゴシック" charset="-128"/>
              </a:rPr>
              <a:t> </a:t>
            </a:r>
          </a:p>
          <a:p>
            <a:pPr eaLnBrk="1" hangingPunct="1"/>
            <a:endParaRPr lang="en-US" altLang="en-US" dirty="0" smtClean="0">
              <a:ea typeface="ＭＳ Ｐゴシック" charset="-128"/>
            </a:endParaRPr>
          </a:p>
          <a:p>
            <a:pPr eaLnBrk="1" hangingPunct="1"/>
            <a:r>
              <a:rPr lang="en-US" altLang="en-US" dirty="0" smtClean="0">
                <a:ea typeface="ＭＳ Ｐゴシック" charset="-128"/>
              </a:rPr>
              <a:t>Energy </a:t>
            </a:r>
            <a:r>
              <a:rPr lang="en-US" altLang="en-US" dirty="0">
                <a:ea typeface="ＭＳ Ｐゴシック" charset="-128"/>
              </a:rPr>
              <a:t>in ecosystems flows from producers (photosynthetic organisms) to consumers (herbivores and carnivores). Ecological pyramids of energy usually depict the amount of living material (or its energetic equivalent) that is present in different trophic levels. In this diagram, energy is depicted in kilocalories. </a:t>
            </a:r>
          </a:p>
          <a:p>
            <a:pPr eaLnBrk="1" hangingPunct="1"/>
            <a:r>
              <a:rPr lang="en-US" altLang="en-US" dirty="0">
                <a:ea typeface="ＭＳ Ｐゴシック" charset="-128"/>
              </a:rPr>
              <a:t>Primary producers convert only about 1% of the energy in available sunlight. The average amount of energy that is available to the next trophic level is about 10%.  Because so much energy is utilized in building and maintaining organisms, food chains (series of feeding relationships) are usually limited to just three or four steps.  </a:t>
            </a:r>
            <a:endParaRPr lang="en-US" altLang="en-US" dirty="0" smtClean="0">
              <a:ea typeface="ＭＳ Ｐゴシック" charset="-128"/>
            </a:endParaRPr>
          </a:p>
          <a:p>
            <a:pPr eaLnBrk="1" hangingPunct="1"/>
            <a:endParaRPr lang="en-US" altLang="en-US" b="1" dirty="0" smtClean="0">
              <a:ea typeface="ＭＳ Ｐゴシック" charset="-128"/>
            </a:endParaRPr>
          </a:p>
          <a:p>
            <a:pPr eaLnBrk="1" hangingPunct="1"/>
            <a:endParaRPr lang="en-US" altLang="en-US" b="0" dirty="0">
              <a:ea typeface="ＭＳ Ｐゴシック" charset="-128"/>
            </a:endParaRPr>
          </a:p>
          <a:p>
            <a:pPr eaLnBrk="1" hangingPunct="1"/>
            <a:r>
              <a:rPr lang="en-US" altLang="en-US" b="1" dirty="0">
                <a:ea typeface="ＭＳ Ｐゴシック" charset="-128"/>
              </a:rPr>
              <a:t>References</a:t>
            </a:r>
            <a:r>
              <a:rPr lang="en-US" altLang="en-US" dirty="0">
                <a:ea typeface="ＭＳ Ｐゴシック" charset="-128"/>
              </a:rPr>
              <a:t>:</a:t>
            </a:r>
          </a:p>
          <a:p>
            <a:pPr eaLnBrk="1" hangingPunct="1"/>
            <a:r>
              <a:rPr lang="en-US" altLang="en-US" dirty="0">
                <a:ea typeface="ＭＳ Ｐゴシック" charset="-128"/>
              </a:rPr>
              <a:t>Campbell, N.E., &amp; Reece, J.B. (2002). </a:t>
            </a:r>
            <a:r>
              <a:rPr lang="en-US" altLang="en-US" i="1" dirty="0">
                <a:ea typeface="ＭＳ Ｐゴシック" charset="-128"/>
              </a:rPr>
              <a:t>Biology</a:t>
            </a:r>
            <a:r>
              <a:rPr lang="en-US" altLang="en-US" dirty="0">
                <a:ea typeface="ＭＳ Ｐゴシック" charset="-128"/>
              </a:rPr>
              <a:t>,(6th ed.). San Francisco: Benjamin Cummings.</a:t>
            </a:r>
          </a:p>
          <a:p>
            <a:pPr eaLnBrk="1" hangingPunct="1"/>
            <a:r>
              <a:rPr lang="en-US" altLang="en-US" dirty="0" err="1">
                <a:ea typeface="ＭＳ Ｐゴシック" charset="-128"/>
              </a:rPr>
              <a:t>Holligan</a:t>
            </a:r>
            <a:r>
              <a:rPr lang="en-US" altLang="en-US" dirty="0">
                <a:ea typeface="ＭＳ Ｐゴシック" charset="-128"/>
              </a:rPr>
              <a:t>, P.M., </a:t>
            </a:r>
            <a:r>
              <a:rPr lang="en-US" altLang="en-US" dirty="0" err="1">
                <a:ea typeface="ＭＳ Ｐゴシック" charset="-128"/>
              </a:rPr>
              <a:t>Harris,R.P</a:t>
            </a:r>
            <a:r>
              <a:rPr lang="en-US" altLang="en-US" dirty="0">
                <a:ea typeface="ＭＳ Ｐゴシック" charset="-128"/>
              </a:rPr>
              <a:t>., Newell, R.C., </a:t>
            </a:r>
            <a:r>
              <a:rPr lang="en-US" altLang="en-US" dirty="0" err="1">
                <a:ea typeface="ＭＳ Ｐゴシック" charset="-128"/>
              </a:rPr>
              <a:t>Harbour</a:t>
            </a:r>
            <a:r>
              <a:rPr lang="en-US" altLang="en-US" dirty="0">
                <a:ea typeface="ＭＳ Ｐゴシック" charset="-128"/>
              </a:rPr>
              <a:t>, D.C., Head, R.N., Linley, E.A.S., Lucas, M.I., Tranter, P.R.G., Weekly, C.M. (1984). Vertical distribution and partitioning of organic carbon in mixed, frontal, and stratified waters of the English Channel. </a:t>
            </a:r>
            <a:r>
              <a:rPr lang="en-US" altLang="en-US" i="1" dirty="0">
                <a:ea typeface="ＭＳ Ｐゴシック" charset="-128"/>
              </a:rPr>
              <a:t>Marine Ecology Progress Series</a:t>
            </a:r>
            <a:r>
              <a:rPr lang="en-US" altLang="en-US" dirty="0">
                <a:ea typeface="ＭＳ Ｐゴシック" charset="-128"/>
              </a:rPr>
              <a:t>, 14, 111-127.</a:t>
            </a:r>
          </a:p>
          <a:p>
            <a:pPr eaLnBrk="1" hangingPunct="1"/>
            <a:r>
              <a:rPr lang="en-US" altLang="en-US" dirty="0">
                <a:ea typeface="ＭＳ Ｐゴシック" charset="-128"/>
              </a:rPr>
              <a:t>Raven, P.H., &amp; Johnson, G.B. (2002). </a:t>
            </a:r>
            <a:r>
              <a:rPr lang="en-US" altLang="en-US" i="1" dirty="0">
                <a:ea typeface="ＭＳ Ｐゴシック" charset="-128"/>
              </a:rPr>
              <a:t>Biology</a:t>
            </a:r>
            <a:r>
              <a:rPr lang="en-US" altLang="en-US" dirty="0">
                <a:ea typeface="ＭＳ Ｐゴシック" charset="-128"/>
              </a:rPr>
              <a:t>, (6th ed.). McGraw-Hill.</a:t>
            </a:r>
          </a:p>
          <a:p>
            <a:pPr eaLnBrk="1" hangingPunct="1"/>
            <a:endParaRPr lang="en-US" altLang="en-US" dirty="0">
              <a:ea typeface="ＭＳ Ｐゴシック" charset="-128"/>
            </a:endParaRPr>
          </a:p>
          <a:p>
            <a:pPr eaLnBrk="1" hangingPunct="1"/>
            <a:r>
              <a:rPr lang="en-US" altLang="en-US" b="1" dirty="0">
                <a:ea typeface="ＭＳ Ｐゴシック" charset="-128"/>
              </a:rPr>
              <a:t>Image Reference</a:t>
            </a:r>
            <a:r>
              <a:rPr lang="en-US" altLang="en-US" dirty="0">
                <a:ea typeface="ＭＳ Ｐゴシック" charset="-128"/>
              </a:rPr>
              <a:t>:</a:t>
            </a:r>
          </a:p>
          <a:p>
            <a:pPr eaLnBrk="1" hangingPunct="1"/>
            <a:r>
              <a:rPr lang="en-US" altLang="en-US" dirty="0">
                <a:ea typeface="ＭＳ Ｐゴシック" charset="-128"/>
              </a:rPr>
              <a:t>Baylor College of Medicine, Center For Educational Outreach. (2004). Martha Young, Senior Graphic Designer.</a:t>
            </a:r>
          </a:p>
          <a:p>
            <a:pPr eaLnBrk="1" hangingPunct="1"/>
            <a:endParaRPr lang="en-US" altLang="en-US" dirty="0">
              <a:ea typeface="ＭＳ Ｐゴシック" charset="-128"/>
            </a:endParaRPr>
          </a:p>
        </p:txBody>
      </p:sp>
    </p:spTree>
    <p:extLst>
      <p:ext uri="{BB962C8B-B14F-4D97-AF65-F5344CB8AC3E}">
        <p14:creationId xmlns:p14="http://schemas.microsoft.com/office/powerpoint/2010/main" val="14692453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helps you recognize what the class has accomplished in the current learning segment and what the transition to the next learning segment might be.</a:t>
            </a:r>
            <a:endParaRPr lang="en-US" dirty="0" smtClean="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33</a:t>
            </a:fld>
            <a:endParaRPr lang="en-US"/>
          </a:p>
        </p:txBody>
      </p:sp>
    </p:spTree>
    <p:extLst>
      <p:ext uri="{BB962C8B-B14F-4D97-AF65-F5344CB8AC3E}">
        <p14:creationId xmlns:p14="http://schemas.microsoft.com/office/powerpoint/2010/main" val="3526726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a:t>
            </a:r>
            <a:r>
              <a:rPr lang="en-US" baseline="0" dirty="0" smtClean="0"/>
              <a:t> for students.</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4</a:t>
            </a:fld>
            <a:endParaRPr lang="en-US"/>
          </a:p>
        </p:txBody>
      </p:sp>
    </p:spTree>
    <p:extLst>
      <p:ext uri="{BB962C8B-B14F-4D97-AF65-F5344CB8AC3E}">
        <p14:creationId xmlns:p14="http://schemas.microsoft.com/office/powerpoint/2010/main" val="1700359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5</a:t>
            </a:fld>
            <a:endParaRPr lang="en-US"/>
          </a:p>
        </p:txBody>
      </p:sp>
    </p:spTree>
    <p:extLst>
      <p:ext uri="{BB962C8B-B14F-4D97-AF65-F5344CB8AC3E}">
        <p14:creationId xmlns:p14="http://schemas.microsoft.com/office/powerpoint/2010/main" val="24894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 for students. This slide</a:t>
            </a:r>
            <a:r>
              <a:rPr lang="en-US" baseline="0" dirty="0" smtClean="0"/>
              <a:t> connects you to the description for the learning segment at hand.</a:t>
            </a:r>
            <a:endParaRPr lang="en-US" dirty="0" smtClean="0"/>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6</a:t>
            </a:fld>
            <a:endParaRPr lang="en-US"/>
          </a:p>
        </p:txBody>
      </p:sp>
    </p:spTree>
    <p:extLst>
      <p:ext uri="{BB962C8B-B14F-4D97-AF65-F5344CB8AC3E}">
        <p14:creationId xmlns:p14="http://schemas.microsoft.com/office/powerpoint/2010/main" val="9223002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a:t>
            </a:r>
          </a:p>
          <a:p>
            <a:r>
              <a:rPr lang="en-US" dirty="0" smtClean="0"/>
              <a:t>Not meant</a:t>
            </a:r>
            <a:r>
              <a:rPr lang="en-US" baseline="0" dirty="0" smtClean="0"/>
              <a:t> for students. This slide lists the resources you will need for the current learning segment. It may also include any interesting web resources you could peruse prior to engaging students in the tasks ahead.</a:t>
            </a:r>
          </a:p>
          <a:p>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7</a:t>
            </a:fld>
            <a:endParaRPr lang="en-US"/>
          </a:p>
        </p:txBody>
      </p:sp>
    </p:spTree>
    <p:extLst>
      <p:ext uri="{BB962C8B-B14F-4D97-AF65-F5344CB8AC3E}">
        <p14:creationId xmlns:p14="http://schemas.microsoft.com/office/powerpoint/2010/main" val="21803791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baseline="0" dirty="0"/>
              <a:t>TEACHER </a:t>
            </a:r>
            <a:r>
              <a:rPr lang="en-US" sz="1800" b="0" baseline="0" dirty="0" smtClean="0"/>
              <a:t>NOTES: First student slide. Remind students of the major points they uncovered in the previous model triangle. As with all models the students have generated so far, this one will be interconnected to many of the ideas students already have about organisms and ecosystems.</a:t>
            </a:r>
          </a:p>
          <a:p>
            <a:endParaRPr lang="en-US" sz="1800" b="0" baseline="0" dirty="0" smtClean="0"/>
          </a:p>
        </p:txBody>
      </p:sp>
      <p:sp>
        <p:nvSpPr>
          <p:cNvPr id="4" name="Slide Number Placeholder 3"/>
          <p:cNvSpPr>
            <a:spLocks noGrp="1"/>
          </p:cNvSpPr>
          <p:nvPr>
            <p:ph type="sldNum" sz="quarter" idx="10"/>
          </p:nvPr>
        </p:nvSpPr>
        <p:spPr/>
        <p:txBody>
          <a:bodyPr/>
          <a:lstStyle/>
          <a:p>
            <a:fld id="{53577A5D-4F72-492F-BD2F-892596C9038B}" type="slidenum">
              <a:rPr lang="en-US" smtClean="0"/>
              <a:pPr/>
              <a:t>8</a:t>
            </a:fld>
            <a:endParaRPr lang="en-US"/>
          </a:p>
        </p:txBody>
      </p:sp>
    </p:spTree>
    <p:extLst>
      <p:ext uri="{BB962C8B-B14F-4D97-AF65-F5344CB8AC3E}">
        <p14:creationId xmlns:p14="http://schemas.microsoft.com/office/powerpoint/2010/main" val="10826828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 NOTES: </a:t>
            </a:r>
          </a:p>
          <a:p>
            <a:r>
              <a:rPr lang="en-US" dirty="0" smtClean="0"/>
              <a:t>This should be something about why the ecosphere</a:t>
            </a:r>
            <a:r>
              <a:rPr lang="en-US" baseline="0" dirty="0" smtClean="0"/>
              <a:t> </a:t>
            </a:r>
            <a:r>
              <a:rPr lang="en-US" baseline="0" dirty="0" err="1" smtClean="0"/>
              <a:t>doesn</a:t>
            </a:r>
            <a:r>
              <a:rPr lang="fr-FR" baseline="0" dirty="0" smtClean="0"/>
              <a:t>’</a:t>
            </a:r>
            <a:r>
              <a:rPr lang="en-US" baseline="0" dirty="0" smtClean="0"/>
              <a:t>t recycle energy in the same way as it recycles matter. Why the difference? </a:t>
            </a:r>
            <a:endParaRPr lang="en-US" dirty="0"/>
          </a:p>
        </p:txBody>
      </p:sp>
      <p:sp>
        <p:nvSpPr>
          <p:cNvPr id="4" name="Slide Number Placeholder 3"/>
          <p:cNvSpPr>
            <a:spLocks noGrp="1"/>
          </p:cNvSpPr>
          <p:nvPr>
            <p:ph type="sldNum" sz="quarter" idx="10"/>
          </p:nvPr>
        </p:nvSpPr>
        <p:spPr/>
        <p:txBody>
          <a:bodyPr/>
          <a:lstStyle/>
          <a:p>
            <a:fld id="{D8C963D6-A539-E940-9C15-C13F565BC522}" type="slidenum">
              <a:rPr lang="en-US" smtClean="0"/>
              <a:pPr/>
              <a:t>10</a:t>
            </a:fld>
            <a:endParaRPr lang="en-US"/>
          </a:p>
        </p:txBody>
      </p:sp>
    </p:spTree>
    <p:extLst>
      <p:ext uri="{BB962C8B-B14F-4D97-AF65-F5344CB8AC3E}">
        <p14:creationId xmlns:p14="http://schemas.microsoft.com/office/powerpoint/2010/main" val="4194448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 Center copy 1">
    <p:spTree>
      <p:nvGrpSpPr>
        <p:cNvPr id="1" name=""/>
        <p:cNvGrpSpPr/>
        <p:nvPr/>
      </p:nvGrpSpPr>
      <p:grpSpPr>
        <a:xfrm>
          <a:off x="0" y="0"/>
          <a:ext cx="0" cy="0"/>
          <a:chOff x="0" y="0"/>
          <a:chExt cx="0" cy="0"/>
        </a:xfrm>
      </p:grpSpPr>
      <p:sp>
        <p:nvSpPr>
          <p:cNvPr id="117" name="Shape 117"/>
          <p:cNvSpPr/>
          <p:nvPr/>
        </p:nvSpPr>
        <p:spPr>
          <a:xfrm>
            <a:off x="2070" y="-21667"/>
            <a:ext cx="9144001" cy="582491"/>
          </a:xfrm>
          <a:prstGeom prst="rect">
            <a:avLst/>
          </a:prstGeom>
          <a:solidFill>
            <a:srgbClr val="5FAF29"/>
          </a:solidFill>
          <a:ln w="12700">
            <a:miter lim="400000"/>
          </a:ln>
        </p:spPr>
        <p:txBody>
          <a:bodyPr lIns="35719" tIns="35719" rIns="35719" bIns="35719" anchor="ctr"/>
          <a:lstStyle/>
          <a:p>
            <a:pPr>
              <a:defRPr sz="2400"/>
            </a:pPr>
            <a:endParaRPr sz="1687"/>
          </a:p>
        </p:txBody>
      </p:sp>
      <p:sp>
        <p:nvSpPr>
          <p:cNvPr id="118" name="Shape 118"/>
          <p:cNvSpPr>
            <a:spLocks noGrp="1"/>
          </p:cNvSpPr>
          <p:nvPr>
            <p:ph type="title"/>
          </p:nvPr>
        </p:nvSpPr>
        <p:spPr>
          <a:xfrm>
            <a:off x="87703" y="70484"/>
            <a:ext cx="8932876" cy="469627"/>
          </a:xfrm>
          <a:prstGeom prst="rect">
            <a:avLst/>
          </a:prstGeom>
        </p:spPr>
        <p:txBody>
          <a:bodyPr/>
          <a:lstStyle>
            <a:lvl1pPr algn="l">
              <a:defRPr sz="2672">
                <a:solidFill>
                  <a:srgbClr val="FFFFFF"/>
                </a:solidFill>
                <a:latin typeface="Arial"/>
                <a:ea typeface="Arial"/>
                <a:cs typeface="Arial"/>
                <a:sym typeface="Arial"/>
              </a:defRPr>
            </a:lvl1pPr>
          </a:lstStyle>
          <a:p>
            <a:r>
              <a:t>Title Text</a:t>
            </a:r>
          </a:p>
        </p:txBody>
      </p:sp>
      <p:pic>
        <p:nvPicPr>
          <p:cNvPr id="119" name="image2.png"/>
          <p:cNvPicPr>
            <a:picLocks noChangeAspect="1"/>
          </p:cNvPicPr>
          <p:nvPr/>
        </p:nvPicPr>
        <p:blipFill>
          <a:blip r:embed="rId2">
            <a:extLst/>
          </a:blip>
          <a:stretch>
            <a:fillRect/>
          </a:stretch>
        </p:blipFill>
        <p:spPr>
          <a:xfrm>
            <a:off x="8283267" y="6271259"/>
            <a:ext cx="733302" cy="344334"/>
          </a:xfrm>
          <a:prstGeom prst="rect">
            <a:avLst/>
          </a:prstGeom>
          <a:ln w="12700">
            <a:miter lim="400000"/>
          </a:ln>
        </p:spPr>
      </p:pic>
      <p:sp>
        <p:nvSpPr>
          <p:cNvPr id="120" name="Shape 120"/>
          <p:cNvSpPr/>
          <p:nvPr/>
        </p:nvSpPr>
        <p:spPr>
          <a:xfrm>
            <a:off x="88562" y="6253969"/>
            <a:ext cx="8931158" cy="1"/>
          </a:xfrm>
          <a:prstGeom prst="line">
            <a:avLst/>
          </a:prstGeom>
          <a:ln w="6350">
            <a:solidFill>
              <a:srgbClr val="583F34"/>
            </a:solidFill>
            <a:miter lim="400000"/>
          </a:ln>
        </p:spPr>
        <p:txBody>
          <a:bodyPr lIns="32145" tIns="32145" rIns="32145" bIns="32145"/>
          <a:lstStyle/>
          <a:p>
            <a:endParaRPr sz="984"/>
          </a:p>
        </p:txBody>
      </p:sp>
      <p:sp>
        <p:nvSpPr>
          <p:cNvPr id="121" name="Shape 121"/>
          <p:cNvSpPr/>
          <p:nvPr/>
        </p:nvSpPr>
        <p:spPr>
          <a:xfrm>
            <a:off x="7084579" y="6603907"/>
            <a:ext cx="1979709" cy="245260"/>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a:defRPr sz="1600" i="1">
                <a:latin typeface="Arial"/>
                <a:ea typeface="Arial"/>
                <a:cs typeface="Arial"/>
                <a:sym typeface="Arial"/>
              </a:defRPr>
            </a:lvl1pPr>
          </a:lstStyle>
          <a:p>
            <a:r>
              <a:rPr sz="1125"/>
              <a:t>www.modelbasedbiology.com</a:t>
            </a:r>
          </a:p>
        </p:txBody>
      </p:sp>
    </p:spTree>
    <p:extLst>
      <p:ext uri="{BB962C8B-B14F-4D97-AF65-F5344CB8AC3E}">
        <p14:creationId xmlns:p14="http://schemas.microsoft.com/office/powerpoint/2010/main" val="139069154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C5A09C-5E2A-F747-AB72-61ADF622909C}" type="datetimeFigureOut">
              <a:rPr lang="en-US" smtClean="0"/>
              <a:pPr/>
              <a:t>2/25/18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757945497"/>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C5A09C-5E2A-F747-AB72-61ADF622909C}" type="datetimeFigureOut">
              <a:rPr lang="en-US" smtClean="0"/>
              <a:pPr/>
              <a:t>2/25/18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1384828799"/>
      </p:ext>
    </p:extLst>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C5A09C-5E2A-F747-AB72-61ADF622909C}" type="datetimeFigureOut">
              <a:rPr lang="en-US" smtClean="0"/>
              <a:pPr/>
              <a:t>2/25/18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360404188"/>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0C5A09C-5E2A-F747-AB72-61ADF622909C}" type="datetimeFigureOut">
              <a:rPr lang="en-US" smtClean="0"/>
              <a:pPr/>
              <a:t>2/25/18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1061670332"/>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0C5A09C-5E2A-F747-AB72-61ADF622909C}" type="datetimeFigureOut">
              <a:rPr lang="en-US" smtClean="0"/>
              <a:pPr/>
              <a:t>2/25/18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1659501297"/>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C5A09C-5E2A-F747-AB72-61ADF622909C}" type="datetimeFigureOut">
              <a:rPr lang="en-US" smtClean="0"/>
              <a:pPr/>
              <a:t>2/25/18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2590381344"/>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0C5A09C-5E2A-F747-AB72-61ADF622909C}" type="datetimeFigureOut">
              <a:rPr lang="en-US" smtClean="0"/>
              <a:pPr/>
              <a:t>2/25/18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1521799576"/>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0C5A09C-5E2A-F747-AB72-61ADF622909C}" type="datetimeFigureOut">
              <a:rPr lang="en-US" smtClean="0"/>
              <a:pPr/>
              <a:t>2/25/18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3136547843"/>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0C5A09C-5E2A-F747-AB72-61ADF622909C}" type="datetimeFigureOut">
              <a:rPr lang="en-US" smtClean="0"/>
              <a:pPr/>
              <a:t>2/25/18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75065134"/>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C5A09C-5E2A-F747-AB72-61ADF622909C}" type="datetimeFigureOut">
              <a:rPr lang="en-US" smtClean="0"/>
              <a:pPr/>
              <a:t>2/25/18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152609838"/>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C5A09C-5E2A-F747-AB72-61ADF622909C}" type="datetimeFigureOut">
              <a:rPr lang="en-US" smtClean="0"/>
              <a:pPr/>
              <a:t>2/25/18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788DFF-D2C0-C240-B392-B5E1E1797469}" type="slidenum">
              <a:rPr lang="en-US" smtClean="0"/>
              <a:pPr/>
              <a:t>‹#›</a:t>
            </a:fld>
            <a:endParaRPr lang="en-US"/>
          </a:p>
        </p:txBody>
      </p:sp>
    </p:spTree>
    <p:extLst>
      <p:ext uri="{BB962C8B-B14F-4D97-AF65-F5344CB8AC3E}">
        <p14:creationId xmlns:p14="http://schemas.microsoft.com/office/powerpoint/2010/main" val="159343760"/>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C5A09C-5E2A-F747-AB72-61ADF622909C}" type="datetimeFigureOut">
              <a:rPr lang="en-US" smtClean="0"/>
              <a:pPr/>
              <a:t>2/25/18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788DFF-D2C0-C240-B392-B5E1E1797469}" type="slidenum">
              <a:rPr lang="en-US" smtClean="0"/>
              <a:pPr/>
              <a:t>‹#›</a:t>
            </a:fld>
            <a:endParaRPr lang="en-US"/>
          </a:p>
        </p:txBody>
      </p:sp>
    </p:spTree>
    <p:extLst>
      <p:ext uri="{BB962C8B-B14F-4D97-AF65-F5344CB8AC3E}">
        <p14:creationId xmlns:p14="http://schemas.microsoft.com/office/powerpoint/2010/main" val="4019305212"/>
      </p:ext>
    </p:extLst>
  </p:cSld>
  <p:clrMap bg1="lt1" tx1="dk1" bg2="lt2" tx2="dk2" accent1="accent1" accent2="accent2" accent3="accent3" accent4="accent4" accent5="accent5" accent6="accent6" hlink="hlink" folHlink="folHlink"/>
  <p:sldLayoutIdLst>
    <p:sldLayoutId id="2147483672"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8.png"/><Relationship Id="rId5" Type="http://schemas.openxmlformats.org/officeDocument/2006/relationships/image" Target="../media/image3.png"/><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8.png"/><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Isosceles Triangle 5"/>
          <p:cNvSpPr/>
          <p:nvPr/>
        </p:nvSpPr>
        <p:spPr>
          <a:xfrm>
            <a:off x="1742536" y="701124"/>
            <a:ext cx="5771072" cy="4975062"/>
          </a:xfrm>
          <a:prstGeom prst="triangle">
            <a:avLst/>
          </a:prstGeom>
          <a:solidFill>
            <a:srgbClr val="5FAF29">
              <a:alpha val="50000"/>
            </a:srgbClr>
          </a:solidFill>
          <a:ln>
            <a:solidFill>
              <a:srgbClr val="5FAF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p:cNvSpPr>
            <a:spLocks noGrp="1"/>
          </p:cNvSpPr>
          <p:nvPr>
            <p:ph type="ctrTitle"/>
          </p:nvPr>
        </p:nvSpPr>
        <p:spPr>
          <a:xfrm>
            <a:off x="685800" y="1472703"/>
            <a:ext cx="7772400" cy="1470025"/>
          </a:xfrm>
        </p:spPr>
        <p:txBody>
          <a:bodyPr>
            <a:normAutofit/>
          </a:bodyPr>
          <a:lstStyle/>
          <a:p>
            <a:r>
              <a:rPr lang="en-US" sz="4000" dirty="0" smtClean="0">
                <a:solidFill>
                  <a:srgbClr val="583F34"/>
                </a:solidFill>
                <a:latin typeface="Arial" panose="020B0604020202020204" pitchFamily="34" charset="0"/>
                <a:cs typeface="Arial" panose="020B0604020202020204" pitchFamily="34" charset="0"/>
              </a:rPr>
              <a:t>Energy Flow in Ecosystems</a:t>
            </a:r>
            <a:endParaRPr lang="en-US" sz="4000" dirty="0">
              <a:solidFill>
                <a:srgbClr val="583F34"/>
              </a:solidFill>
              <a:latin typeface="Arial" panose="020B0604020202020204" pitchFamily="34" charset="0"/>
              <a:cs typeface="Arial" panose="020B0604020202020204" pitchFamily="34" charset="0"/>
            </a:endParaRPr>
          </a:p>
        </p:txBody>
      </p:sp>
      <p:sp>
        <p:nvSpPr>
          <p:cNvPr id="5" name="Subtitle 4"/>
          <p:cNvSpPr>
            <a:spLocks noGrp="1"/>
          </p:cNvSpPr>
          <p:nvPr>
            <p:ph type="subTitle" idx="1"/>
          </p:nvPr>
        </p:nvSpPr>
        <p:spPr>
          <a:xfrm>
            <a:off x="279400" y="3522368"/>
            <a:ext cx="8432799" cy="1752600"/>
          </a:xfrm>
        </p:spPr>
        <p:txBody>
          <a:bodyPr>
            <a:normAutofit/>
          </a:bodyPr>
          <a:lstStyle/>
          <a:p>
            <a:r>
              <a:rPr lang="en-US" sz="2800" dirty="0" smtClean="0">
                <a:solidFill>
                  <a:srgbClr val="583F34"/>
                </a:solidFill>
                <a:latin typeface="Arial" panose="020B0604020202020204" pitchFamily="34" charset="0"/>
                <a:cs typeface="Arial" panose="020B0604020202020204" pitchFamily="34" charset="0"/>
              </a:rPr>
              <a:t>Model Triangle 9: Reasoning about energy in ecosystems</a:t>
            </a:r>
            <a:endParaRPr lang="en-US" sz="2800" dirty="0">
              <a:solidFill>
                <a:srgbClr val="583F34"/>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62417"/>
            <a:ext cx="978144" cy="459302"/>
          </a:xfrm>
          <a:prstGeom prst="rect">
            <a:avLst/>
          </a:prstGeom>
        </p:spPr>
      </p:pic>
      <p:sp>
        <p:nvSpPr>
          <p:cNvPr id="8" name="Subtitle 4"/>
          <p:cNvSpPr txBox="1">
            <a:spLocks/>
          </p:cNvSpPr>
          <p:nvPr/>
        </p:nvSpPr>
        <p:spPr>
          <a:xfrm>
            <a:off x="3809810" y="5693936"/>
            <a:ext cx="4206210" cy="561890"/>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800" i="1" dirty="0" smtClean="0">
                <a:solidFill>
                  <a:srgbClr val="5FAF29"/>
                </a:solidFill>
                <a:latin typeface="Arial" panose="020B0604020202020204" pitchFamily="34" charset="0"/>
                <a:cs typeface="Arial" panose="020B0604020202020204" pitchFamily="34" charset="0"/>
              </a:rPr>
              <a:t>Version January 2018</a:t>
            </a:r>
            <a:endParaRPr lang="en-US" sz="2800" i="1" dirty="0">
              <a:solidFill>
                <a:srgbClr val="5FAF2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2150782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driving question</a:t>
            </a:r>
            <a:endParaRPr lang="en-US" dirty="0"/>
          </a:p>
        </p:txBody>
      </p:sp>
      <p:sp>
        <p:nvSpPr>
          <p:cNvPr id="3" name="Content Placeholder 2"/>
          <p:cNvSpPr>
            <a:spLocks noGrp="1"/>
          </p:cNvSpPr>
          <p:nvPr>
            <p:ph idx="1"/>
          </p:nvPr>
        </p:nvSpPr>
        <p:spPr/>
        <p:txBody>
          <a:bodyPr/>
          <a:lstStyle/>
          <a:p>
            <a:r>
              <a:rPr lang="en-US" dirty="0" smtClean="0"/>
              <a:t>[insert here]</a:t>
            </a:r>
          </a:p>
          <a:p>
            <a:r>
              <a:rPr lang="en-US" dirty="0" smtClean="0"/>
              <a:t>Record on Doodle C</a:t>
            </a:r>
            <a:endParaRPr lang="en-US" dirty="0"/>
          </a:p>
        </p:txBody>
      </p:sp>
    </p:spTree>
    <p:extLst>
      <p:ext uri="{BB962C8B-B14F-4D97-AF65-F5344CB8AC3E}">
        <p14:creationId xmlns:p14="http://schemas.microsoft.com/office/powerpoint/2010/main" val="12098298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LS01 </a:t>
            </a:r>
            <a:r>
              <a:rPr lang="en-US" sz="2400" dirty="0">
                <a:solidFill>
                  <a:schemeClr val="bg1"/>
                </a:solidFill>
              </a:rPr>
              <a:t>Teacher Resource: </a:t>
            </a:r>
            <a:r>
              <a:rPr lang="en-US" sz="2400" dirty="0" smtClean="0">
                <a:solidFill>
                  <a:schemeClr val="bg1"/>
                </a:solidFill>
              </a:rPr>
              <a:t>Learning Segment Wrap-Up</a:t>
            </a:r>
            <a:endParaRPr sz="2400" dirty="0"/>
          </a:p>
        </p:txBody>
      </p:sp>
      <p:sp>
        <p:nvSpPr>
          <p:cNvPr id="4" name="Content Placeholder 2"/>
          <p:cNvSpPr txBox="1">
            <a:spLocks/>
          </p:cNvSpPr>
          <p:nvPr/>
        </p:nvSpPr>
        <p:spPr>
          <a:xfrm>
            <a:off x="457200" y="4203107"/>
            <a:ext cx="8384876" cy="2153243"/>
          </a:xfrm>
          <a:prstGeom prst="rect">
            <a:avLst/>
          </a:prstGeom>
        </p:spPr>
        <p:txBody>
          <a:bodyPr>
            <a:normAutofit fontScale="925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10000"/>
              </a:lnSpc>
              <a:spcBef>
                <a:spcPts val="0"/>
              </a:spcBef>
              <a:spcAft>
                <a:spcPts val="600"/>
              </a:spcAft>
              <a:buNone/>
            </a:pPr>
            <a:r>
              <a:rPr lang="en-US" b="1" dirty="0" smtClean="0">
                <a:solidFill>
                  <a:srgbClr val="5FAF29"/>
                </a:solidFill>
                <a:sym typeface="Wingdings" panose="05000000000000000000" pitchFamily="2" charset="2"/>
              </a:rPr>
              <a:t>What did we </a:t>
            </a:r>
            <a:r>
              <a:rPr lang="en-US" b="1" dirty="0" smtClean="0">
                <a:solidFill>
                  <a:srgbClr val="5FAF29"/>
                </a:solidFill>
                <a:sym typeface="Wingdings" panose="05000000000000000000" pitchFamily="2" charset="2"/>
              </a:rPr>
              <a:t>figure out</a:t>
            </a:r>
            <a:r>
              <a:rPr lang="en-US" b="1" dirty="0" smtClean="0">
                <a:solidFill>
                  <a:srgbClr val="5FAF29"/>
                </a:solidFill>
                <a:sym typeface="Wingdings" panose="05000000000000000000" pitchFamily="2" charset="2"/>
              </a:rPr>
              <a:t>?</a:t>
            </a:r>
            <a:r>
              <a:rPr lang="en-US" b="1" dirty="0" smtClean="0">
                <a:solidFill>
                  <a:srgbClr val="5FAF29"/>
                </a:solidFill>
              </a:rPr>
              <a:t> </a:t>
            </a:r>
            <a:r>
              <a:rPr lang="en-US" dirty="0" smtClean="0">
                <a:solidFill>
                  <a:srgbClr val="5FAF29"/>
                </a:solidFill>
              </a:rPr>
              <a:t>We noticed that the energy in the ecosphere is somehow different from the matter. It has to be continuously supplied. We came up with a driving question about that.</a:t>
            </a:r>
            <a:endParaRPr lang="en-US" b="1" dirty="0">
              <a:solidFill>
                <a:srgbClr val="5FAF29"/>
              </a:solidFill>
            </a:endParaRPr>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pSp>
        <p:nvGrpSpPr>
          <p:cNvPr id="7" name="Group 6"/>
          <p:cNvGrpSpPr/>
          <p:nvPr/>
        </p:nvGrpSpPr>
        <p:grpSpPr>
          <a:xfrm>
            <a:off x="2698458" y="1034625"/>
            <a:ext cx="3747084" cy="3048533"/>
            <a:chOff x="2509706" y="936769"/>
            <a:chExt cx="3747084" cy="3048533"/>
          </a:xfrm>
        </p:grpSpPr>
        <p:grpSp>
          <p:nvGrpSpPr>
            <p:cNvPr id="8" name="Group 7"/>
            <p:cNvGrpSpPr/>
            <p:nvPr/>
          </p:nvGrpSpPr>
          <p:grpSpPr>
            <a:xfrm>
              <a:off x="2509706" y="1409784"/>
              <a:ext cx="3747084" cy="2575518"/>
              <a:chOff x="2509706" y="1409784"/>
              <a:chExt cx="3747084" cy="2575518"/>
            </a:xfrm>
          </p:grpSpPr>
          <p:sp>
            <p:nvSpPr>
              <p:cNvPr id="10" name="Isosceles Triangle 9"/>
              <p:cNvSpPr/>
              <p:nvPr/>
            </p:nvSpPr>
            <p:spPr>
              <a:xfrm>
                <a:off x="3011648" y="1409784"/>
                <a:ext cx="2743200" cy="2364828"/>
              </a:xfrm>
              <a:prstGeom prst="triangle">
                <a:avLst/>
              </a:prstGeom>
              <a:noFill/>
              <a:ln w="31750">
                <a:solidFill>
                  <a:srgbClr val="5FAF2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TextBox 10"/>
              <p:cNvSpPr txBox="1"/>
              <p:nvPr/>
            </p:nvSpPr>
            <p:spPr>
              <a:xfrm>
                <a:off x="25097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P</a:t>
                </a:r>
              </a:p>
            </p:txBody>
          </p:sp>
          <p:sp>
            <p:nvSpPr>
              <p:cNvPr id="12" name="TextBox 11"/>
              <p:cNvSpPr txBox="1"/>
              <p:nvPr/>
            </p:nvSpPr>
            <p:spPr>
              <a:xfrm>
                <a:off x="57870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Q</a:t>
                </a:r>
              </a:p>
            </p:txBody>
          </p:sp>
        </p:grpSp>
        <p:sp>
          <p:nvSpPr>
            <p:cNvPr id="9" name="TextBox 8"/>
            <p:cNvSpPr txBox="1"/>
            <p:nvPr/>
          </p:nvSpPr>
          <p:spPr>
            <a:xfrm>
              <a:off x="4173523" y="936769"/>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M</a:t>
              </a:r>
            </a:p>
          </p:txBody>
        </p:sp>
      </p:grpSp>
      <p:cxnSp>
        <p:nvCxnSpPr>
          <p:cNvPr id="14" name="Straight Arrow Connector 13"/>
          <p:cNvCxnSpPr>
            <a:cxnSpLocks/>
          </p:cNvCxnSpPr>
          <p:nvPr/>
        </p:nvCxnSpPr>
        <p:spPr>
          <a:xfrm>
            <a:off x="3200401" y="3996297"/>
            <a:ext cx="2743199" cy="6168"/>
          </a:xfrm>
          <a:prstGeom prst="straightConnector1">
            <a:avLst/>
          </a:prstGeom>
          <a:ln w="57150">
            <a:solidFill>
              <a:srgbClr val="5FAF2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263502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LS02 </a:t>
            </a:r>
            <a:r>
              <a:rPr lang="en-US" sz="2400" dirty="0">
                <a:solidFill>
                  <a:schemeClr val="bg1"/>
                </a:solidFill>
              </a:rPr>
              <a:t>Teacher Resource: Learning Segment Description</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5" name="Content Placeholder 2"/>
          <p:cNvSpPr txBox="1">
            <a:spLocks/>
          </p:cNvSpPr>
          <p:nvPr/>
        </p:nvSpPr>
        <p:spPr>
          <a:xfrm>
            <a:off x="307692" y="4220185"/>
            <a:ext cx="8553431" cy="2769142"/>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None/>
            </a:pPr>
            <a:r>
              <a:rPr lang="en-US" sz="1400" b="1" dirty="0" smtClean="0">
                <a:solidFill>
                  <a:srgbClr val="5FAF29"/>
                </a:solidFill>
                <a:sym typeface="Wingdings" panose="05000000000000000000" pitchFamily="2" charset="2"/>
              </a:rPr>
              <a:t>Q</a:t>
            </a:r>
            <a:r>
              <a:rPr lang="en-US" sz="1400" b="1" dirty="0" smtClean="0">
                <a:solidFill>
                  <a:srgbClr val="5FAF29"/>
                </a:solidFill>
                <a:latin typeface="Arial" panose="020B0604020202020204" pitchFamily="34" charset="0"/>
                <a:cs typeface="Arial" panose="020B0604020202020204" pitchFamily="34" charset="0"/>
                <a:sym typeface="Wingdings" panose="05000000000000000000" pitchFamily="2" charset="2"/>
              </a:rPr>
              <a:t>M</a:t>
            </a:r>
            <a:r>
              <a:rPr lang="en-US" sz="1400" b="1" dirty="0" smtClean="0">
                <a:solidFill>
                  <a:srgbClr val="5FAF29"/>
                </a:solidFill>
                <a:latin typeface="Arial" panose="020B0604020202020204" pitchFamily="34" charset="0"/>
                <a:cs typeface="Arial" panose="020B0604020202020204" pitchFamily="34" charset="0"/>
              </a:rPr>
              <a:t> :Students generate an initial model to explain why </a:t>
            </a:r>
            <a:r>
              <a:rPr lang="en-US" sz="1400" b="1" dirty="0" smtClean="0">
                <a:solidFill>
                  <a:srgbClr val="5FAF29"/>
                </a:solidFill>
                <a:latin typeface="Arial" panose="020B0604020202020204" pitchFamily="34" charset="0"/>
                <a:cs typeface="Arial" panose="020B0604020202020204" pitchFamily="34" charset="0"/>
              </a:rPr>
              <a:t>the </a:t>
            </a:r>
            <a:r>
              <a:rPr lang="en-US" sz="1400" b="1" dirty="0" smtClean="0">
                <a:solidFill>
                  <a:srgbClr val="5FAF29"/>
                </a:solidFill>
                <a:latin typeface="Arial" panose="020B0604020202020204" pitchFamily="34" charset="0"/>
                <a:cs typeface="Arial" panose="020B0604020202020204" pitchFamily="34" charset="0"/>
              </a:rPr>
              <a:t>ecosphere needs a continuous supply of energy when it can recycle the matter inside of it. </a:t>
            </a:r>
            <a:r>
              <a:rPr lang="en-US" sz="1400" dirty="0" smtClean="0">
                <a:solidFill>
                  <a:srgbClr val="5FAF29"/>
                </a:solidFill>
                <a:latin typeface="Arial" panose="020B0604020202020204" pitchFamily="34" charset="0"/>
                <a:cs typeface="Arial" panose="020B0604020202020204" pitchFamily="34" charset="0"/>
              </a:rPr>
              <a:t>Now </a:t>
            </a:r>
            <a:r>
              <a:rPr lang="en-US" sz="1400" dirty="0" smtClean="0">
                <a:solidFill>
                  <a:srgbClr val="5FAF29"/>
                </a:solidFill>
                <a:latin typeface="Arial" panose="020B0604020202020204" pitchFamily="34" charset="0"/>
                <a:cs typeface="Arial" panose="020B0604020202020204" pitchFamily="34" charset="0"/>
              </a:rPr>
              <a:t>that students have identified the phenomenon and come up with a question to explore, they will now generate an initial model, based on prior knowledge, that will help them to explain why </a:t>
            </a:r>
            <a:r>
              <a:rPr lang="en-US" sz="1400" dirty="0" smtClean="0">
                <a:solidFill>
                  <a:srgbClr val="5FAF29"/>
                </a:solidFill>
                <a:latin typeface="Arial" panose="020B0604020202020204" pitchFamily="34" charset="0"/>
                <a:cs typeface="Arial" panose="020B0604020202020204" pitchFamily="34" charset="0"/>
              </a:rPr>
              <a:t>the ecosphere needs to be in the light. </a:t>
            </a:r>
            <a:r>
              <a:rPr lang="en-US" sz="1400" dirty="0" smtClean="0">
                <a:solidFill>
                  <a:srgbClr val="5FAF29"/>
                </a:solidFill>
                <a:latin typeface="Arial" panose="020B0604020202020204" pitchFamily="34" charset="0"/>
                <a:cs typeface="Arial" panose="020B0604020202020204" pitchFamily="34" charset="0"/>
              </a:rPr>
              <a:t>Students </a:t>
            </a:r>
            <a:r>
              <a:rPr lang="en-US" sz="1400" dirty="0" smtClean="0">
                <a:solidFill>
                  <a:srgbClr val="5FAF29"/>
                </a:solidFill>
                <a:latin typeface="Arial" panose="020B0604020202020204" pitchFamily="34" charset="0"/>
                <a:cs typeface="Arial" panose="020B0604020202020204" pitchFamily="34" charset="0"/>
              </a:rPr>
              <a:t>should already </a:t>
            </a:r>
            <a:r>
              <a:rPr lang="en-US" sz="1400" dirty="0" smtClean="0">
                <a:solidFill>
                  <a:srgbClr val="5FAF29"/>
                </a:solidFill>
                <a:latin typeface="Arial" panose="020B0604020202020204" pitchFamily="34" charset="0"/>
                <a:cs typeface="Arial" panose="020B0604020202020204" pitchFamily="34" charset="0"/>
              </a:rPr>
              <a:t>have models for </a:t>
            </a:r>
            <a:r>
              <a:rPr lang="en-US" sz="1400" dirty="0" smtClean="0">
                <a:solidFill>
                  <a:srgbClr val="5FAF29"/>
                </a:solidFill>
                <a:latin typeface="Arial" panose="020B0604020202020204" pitchFamily="34" charset="0"/>
                <a:cs typeface="Arial" panose="020B0604020202020204" pitchFamily="34" charset="0"/>
              </a:rPr>
              <a:t>explaining much of </a:t>
            </a:r>
            <a:r>
              <a:rPr lang="en-US" sz="1400" dirty="0" smtClean="0">
                <a:solidFill>
                  <a:srgbClr val="5FAF29"/>
                </a:solidFill>
                <a:latin typeface="Arial" panose="020B0604020202020204" pitchFamily="34" charset="0"/>
                <a:cs typeface="Arial" panose="020B0604020202020204" pitchFamily="34" charset="0"/>
              </a:rPr>
              <a:t>this, but a key component that they may not have made a connection to is that energy is “lost” to the environment as </a:t>
            </a:r>
            <a:r>
              <a:rPr lang="en-US" sz="1400" dirty="0" smtClean="0">
                <a:solidFill>
                  <a:srgbClr val="5FAF29"/>
                </a:solidFill>
                <a:latin typeface="Arial" panose="020B0604020202020204" pitchFamily="34" charset="0"/>
                <a:cs typeface="Arial" panose="020B0604020202020204" pitchFamily="34" charset="0"/>
              </a:rPr>
              <a:t>heat in each chemical reaction. This is a quick, initial model discussion. They will go </a:t>
            </a:r>
            <a:r>
              <a:rPr lang="en-US" sz="1400" dirty="0" smtClean="0">
                <a:solidFill>
                  <a:srgbClr val="5FAF29"/>
                </a:solidFill>
                <a:latin typeface="Arial" panose="020B0604020202020204" pitchFamily="34" charset="0"/>
                <a:cs typeface="Arial" panose="020B0604020202020204" pitchFamily="34" charset="0"/>
              </a:rPr>
              <a:t>more in depth in subsequent learning segments. </a:t>
            </a:r>
            <a:endParaRPr lang="en-US" sz="1400" dirty="0">
              <a:solidFill>
                <a:srgbClr val="5FAF29"/>
              </a:solidFill>
              <a:latin typeface="Arial" panose="020B0604020202020204" pitchFamily="34" charset="0"/>
              <a:cs typeface="Arial" panose="020B0604020202020204" pitchFamily="34" charset="0"/>
            </a:endParaRPr>
          </a:p>
        </p:txBody>
      </p:sp>
      <p:sp>
        <p:nvSpPr>
          <p:cNvPr id="16" name="TextBox 15"/>
          <p:cNvSpPr txBox="1"/>
          <p:nvPr/>
        </p:nvSpPr>
        <p:spPr>
          <a:xfrm>
            <a:off x="399605" y="3587142"/>
            <a:ext cx="2316701"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FAF29"/>
                </a:solidFill>
                <a:effectLst/>
                <a:uLnTx/>
                <a:uFillTx/>
                <a:latin typeface="Arial" panose="020B0604020202020204" pitchFamily="34" charset="0"/>
                <a:cs typeface="Arial" panose="020B0604020202020204" pitchFamily="34" charset="0"/>
              </a:rPr>
              <a:t>Time: </a:t>
            </a:r>
            <a:r>
              <a:rPr lang="en-US" dirty="0" smtClean="0">
                <a:solidFill>
                  <a:srgbClr val="5FAF29"/>
                </a:solidFill>
                <a:latin typeface="Arial" panose="020B0604020202020204" pitchFamily="34" charset="0"/>
                <a:cs typeface="Arial" panose="020B0604020202020204" pitchFamily="34" charset="0"/>
              </a:rPr>
              <a:t>20 </a:t>
            </a:r>
            <a:r>
              <a:rPr kumimoji="0" lang="en-US" sz="1800" b="0" i="0" u="none" strike="noStrike" kern="1200" cap="none" spc="0" normalizeH="0" baseline="0" noProof="0" dirty="0" smtClean="0">
                <a:ln>
                  <a:noFill/>
                </a:ln>
                <a:solidFill>
                  <a:srgbClr val="5FAF29"/>
                </a:solidFill>
                <a:effectLst/>
                <a:uLnTx/>
                <a:uFillTx/>
                <a:latin typeface="Arial" panose="020B0604020202020204" pitchFamily="34" charset="0"/>
                <a:cs typeface="Arial" panose="020B0604020202020204" pitchFamily="34" charset="0"/>
              </a:rPr>
              <a:t>minutes</a:t>
            </a:r>
            <a:endParaRPr kumimoji="0" lang="en-US" sz="1800" b="0" i="0" u="none" strike="noStrike" kern="1200" cap="none" spc="0" normalizeH="0" baseline="0" noProof="0" dirty="0">
              <a:ln>
                <a:noFill/>
              </a:ln>
              <a:solidFill>
                <a:srgbClr val="5FAF29"/>
              </a:solidFill>
              <a:effectLst/>
              <a:uLnTx/>
              <a:uFillTx/>
              <a:latin typeface="Arial" panose="020B0604020202020204" pitchFamily="34" charset="0"/>
              <a:cs typeface="Arial" panose="020B0604020202020204" pitchFamily="34" charset="0"/>
            </a:endParaRPr>
          </a:p>
        </p:txBody>
      </p:sp>
      <p:grpSp>
        <p:nvGrpSpPr>
          <p:cNvPr id="17" name="Group 16"/>
          <p:cNvGrpSpPr/>
          <p:nvPr/>
        </p:nvGrpSpPr>
        <p:grpSpPr>
          <a:xfrm>
            <a:off x="2710866" y="810405"/>
            <a:ext cx="3747084" cy="3048533"/>
            <a:chOff x="2509706" y="936769"/>
            <a:chExt cx="3747084" cy="3048533"/>
          </a:xfrm>
        </p:grpSpPr>
        <p:grpSp>
          <p:nvGrpSpPr>
            <p:cNvPr id="18" name="Group 17"/>
            <p:cNvGrpSpPr/>
            <p:nvPr/>
          </p:nvGrpSpPr>
          <p:grpSpPr>
            <a:xfrm>
              <a:off x="2509706" y="1409784"/>
              <a:ext cx="3747084" cy="2575518"/>
              <a:chOff x="2509706" y="1409784"/>
              <a:chExt cx="3747084" cy="2575518"/>
            </a:xfrm>
          </p:grpSpPr>
          <p:sp>
            <p:nvSpPr>
              <p:cNvPr id="20" name="Isosceles Triangle 19"/>
              <p:cNvSpPr/>
              <p:nvPr/>
            </p:nvSpPr>
            <p:spPr>
              <a:xfrm>
                <a:off x="3011648" y="1409784"/>
                <a:ext cx="2743200" cy="2364828"/>
              </a:xfrm>
              <a:prstGeom prst="triangle">
                <a:avLst/>
              </a:prstGeom>
              <a:noFill/>
              <a:ln w="31750">
                <a:solidFill>
                  <a:srgbClr val="5FAF2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 name="TextBox 20"/>
              <p:cNvSpPr txBox="1"/>
              <p:nvPr/>
            </p:nvSpPr>
            <p:spPr>
              <a:xfrm>
                <a:off x="25097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P</a:t>
                </a:r>
              </a:p>
            </p:txBody>
          </p:sp>
          <p:sp>
            <p:nvSpPr>
              <p:cNvPr id="22" name="TextBox 21"/>
              <p:cNvSpPr txBox="1"/>
              <p:nvPr/>
            </p:nvSpPr>
            <p:spPr>
              <a:xfrm>
                <a:off x="57870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Q</a:t>
                </a:r>
              </a:p>
            </p:txBody>
          </p:sp>
        </p:grpSp>
        <p:sp>
          <p:nvSpPr>
            <p:cNvPr id="19" name="TextBox 18"/>
            <p:cNvSpPr txBox="1"/>
            <p:nvPr/>
          </p:nvSpPr>
          <p:spPr>
            <a:xfrm>
              <a:off x="4173523" y="936769"/>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M</a:t>
              </a:r>
            </a:p>
          </p:txBody>
        </p:sp>
      </p:grpSp>
      <p:cxnSp>
        <p:nvCxnSpPr>
          <p:cNvPr id="13" name="Straight Arrow Connector 12"/>
          <p:cNvCxnSpPr>
            <a:cxnSpLocks/>
          </p:cNvCxnSpPr>
          <p:nvPr/>
        </p:nvCxnSpPr>
        <p:spPr>
          <a:xfrm flipH="1" flipV="1">
            <a:off x="4746812" y="1112049"/>
            <a:ext cx="1342117" cy="2285225"/>
          </a:xfrm>
          <a:prstGeom prst="straightConnector1">
            <a:avLst/>
          </a:prstGeom>
          <a:ln w="57150">
            <a:solidFill>
              <a:srgbClr val="5FAF2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82397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LS02 </a:t>
            </a:r>
            <a:r>
              <a:rPr lang="en-US" sz="2400" dirty="0">
                <a:solidFill>
                  <a:schemeClr val="bg1"/>
                </a:solidFill>
              </a:rPr>
              <a:t>Teacher Resource: </a:t>
            </a:r>
            <a:r>
              <a:rPr lang="en-US" sz="2400" dirty="0" smtClean="0">
                <a:solidFill>
                  <a:schemeClr val="bg1"/>
                </a:solidFill>
              </a:rPr>
              <a:t>Materials and Resources</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5" name="Content Placeholder 2"/>
          <p:cNvSpPr txBox="1">
            <a:spLocks/>
          </p:cNvSpPr>
          <p:nvPr/>
        </p:nvSpPr>
        <p:spPr>
          <a:xfrm>
            <a:off x="439340" y="983209"/>
            <a:ext cx="8229600" cy="537314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i="1" u="sng" dirty="0" smtClean="0">
                <a:solidFill>
                  <a:srgbClr val="5FAF29"/>
                </a:solidFill>
              </a:rPr>
              <a:t>You </a:t>
            </a:r>
            <a:r>
              <a:rPr lang="en-US" sz="2400" i="1" u="sng" dirty="0">
                <a:solidFill>
                  <a:srgbClr val="5FAF29"/>
                </a:solidFill>
              </a:rPr>
              <a:t>will need:</a:t>
            </a:r>
          </a:p>
          <a:p>
            <a:pPr marL="0" indent="0">
              <a:buNone/>
            </a:pPr>
            <a:r>
              <a:rPr lang="en-US" sz="2400" dirty="0" smtClean="0">
                <a:solidFill>
                  <a:srgbClr val="5FAF29"/>
                </a:solidFill>
              </a:rPr>
              <a:t>EF Doodle Sheet</a:t>
            </a:r>
            <a:endParaRPr lang="en-US" sz="2400" dirty="0">
              <a:solidFill>
                <a:srgbClr val="5FAF29"/>
              </a:solidFill>
            </a:endParaRPr>
          </a:p>
          <a:p>
            <a:pPr marL="0" indent="0">
              <a:buNone/>
            </a:pPr>
            <a:endParaRPr lang="en-US" sz="2400" dirty="0" smtClean="0">
              <a:solidFill>
                <a:srgbClr val="5FAF29"/>
              </a:solidFill>
            </a:endParaRPr>
          </a:p>
          <a:p>
            <a:pPr marL="0" indent="0">
              <a:buNone/>
            </a:pPr>
            <a:endParaRPr lang="en-US" sz="2400" dirty="0">
              <a:solidFill>
                <a:srgbClr val="5FAF29"/>
              </a:solidFill>
            </a:endParaRPr>
          </a:p>
          <a:p>
            <a:pPr marL="0" indent="0">
              <a:buNone/>
            </a:pPr>
            <a:r>
              <a:rPr lang="en-US" sz="2400" dirty="0">
                <a:solidFill>
                  <a:srgbClr val="5FAF29"/>
                </a:solidFill>
              </a:rPr>
              <a:t>This slide presentation (contains both teacher and student slides).</a:t>
            </a:r>
          </a:p>
        </p:txBody>
      </p:sp>
    </p:spTree>
    <p:extLst>
      <p:ext uri="{BB962C8B-B14F-4D97-AF65-F5344CB8AC3E}">
        <p14:creationId xmlns:p14="http://schemas.microsoft.com/office/powerpoint/2010/main" val="180818360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583F34"/>
                </a:solidFill>
              </a:rPr>
              <a:t>What is happening with energy in the Ecosphere? </a:t>
            </a:r>
            <a:endParaRPr lang="en-US" sz="3600" dirty="0">
              <a:solidFill>
                <a:srgbClr val="583F3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5" name="Content Placeholder 2"/>
          <p:cNvSpPr>
            <a:spLocks noGrp="1"/>
          </p:cNvSpPr>
          <p:nvPr>
            <p:ph idx="1"/>
          </p:nvPr>
        </p:nvSpPr>
        <p:spPr>
          <a:xfrm>
            <a:off x="1887452" y="1801907"/>
            <a:ext cx="6799348" cy="3173506"/>
          </a:xfrm>
        </p:spPr>
        <p:txBody>
          <a:bodyPr/>
          <a:lstStyle/>
          <a:p>
            <a:pPr marL="0" indent="0" defTabSz="914400">
              <a:spcBef>
                <a:spcPts val="0"/>
              </a:spcBef>
              <a:buNone/>
            </a:pPr>
            <a:r>
              <a:rPr lang="en-US" dirty="0" smtClean="0">
                <a:solidFill>
                  <a:srgbClr val="5FAF29"/>
                </a:solidFill>
              </a:rPr>
              <a:t>Work in groups to draw a diagram of what is happening with energy with each organism in the ecosphere. Use your previous models to help you figure this out. </a:t>
            </a:r>
            <a:endParaRPr lang="en-US" dirty="0" smtClean="0">
              <a:solidFill>
                <a:srgbClr val="5FAF29"/>
              </a:solidFill>
            </a:endParaRPr>
          </a:p>
        </p:txBody>
      </p:sp>
      <p:pic>
        <p:nvPicPr>
          <p:cNvPr id="6" name="pasted-image.pdf"/>
          <p:cNvPicPr>
            <a:picLocks noChangeAspect="1"/>
          </p:cNvPicPr>
          <p:nvPr/>
        </p:nvPicPr>
        <p:blipFill>
          <a:blip r:embed="rId4">
            <a:extLst/>
          </a:blip>
          <a:stretch>
            <a:fillRect/>
          </a:stretch>
        </p:blipFill>
        <p:spPr>
          <a:xfrm>
            <a:off x="642923" y="1963863"/>
            <a:ext cx="901900" cy="901900"/>
          </a:xfrm>
          <a:prstGeom prst="rect">
            <a:avLst/>
          </a:prstGeom>
          <a:ln w="12700" cap="flat">
            <a:noFill/>
            <a:miter lim="400000"/>
          </a:ln>
          <a:effectLst/>
        </p:spPr>
      </p:pic>
      <p:pic>
        <p:nvPicPr>
          <p:cNvPr id="7" name="image34.png"/>
          <p:cNvPicPr>
            <a:picLocks noChangeAspect="1"/>
          </p:cNvPicPr>
          <p:nvPr/>
        </p:nvPicPr>
        <p:blipFill>
          <a:blip r:embed="rId5">
            <a:extLst/>
          </a:blip>
          <a:stretch>
            <a:fillRect/>
          </a:stretch>
        </p:blipFill>
        <p:spPr>
          <a:xfrm>
            <a:off x="771971" y="3418612"/>
            <a:ext cx="643804" cy="819426"/>
          </a:xfrm>
          <a:prstGeom prst="rect">
            <a:avLst/>
          </a:prstGeom>
          <a:ln w="12700" cap="flat">
            <a:noFill/>
            <a:miter lim="400000"/>
          </a:ln>
          <a:effectLst/>
        </p:spPr>
      </p:pic>
      <p:pic>
        <p:nvPicPr>
          <p:cNvPr id="8" name="Picture 7"/>
          <p:cNvPicPr>
            <a:picLocks noChangeAspect="1"/>
          </p:cNvPicPr>
          <p:nvPr/>
        </p:nvPicPr>
        <p:blipFill>
          <a:blip r:embed="rId6"/>
          <a:stretch>
            <a:fillRect/>
          </a:stretch>
        </p:blipFill>
        <p:spPr>
          <a:xfrm>
            <a:off x="3853092" y="4235338"/>
            <a:ext cx="2179700" cy="2269838"/>
          </a:xfrm>
          <a:prstGeom prst="rect">
            <a:avLst/>
          </a:prstGeom>
        </p:spPr>
      </p:pic>
    </p:spTree>
    <p:extLst>
      <p:ext uri="{BB962C8B-B14F-4D97-AF65-F5344CB8AC3E}">
        <p14:creationId xmlns:p14="http://schemas.microsoft.com/office/powerpoint/2010/main" val="9112821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583F34"/>
                </a:solidFill>
              </a:rPr>
              <a:t>Initial Model Ideas (Class) </a:t>
            </a:r>
            <a:endParaRPr lang="en-US" sz="3600" dirty="0">
              <a:solidFill>
                <a:srgbClr val="583F3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5" name="Content Placeholder 2"/>
          <p:cNvSpPr>
            <a:spLocks noGrp="1"/>
          </p:cNvSpPr>
          <p:nvPr>
            <p:ph idx="1"/>
          </p:nvPr>
        </p:nvSpPr>
        <p:spPr>
          <a:xfrm>
            <a:off x="457200" y="1801907"/>
            <a:ext cx="8229600" cy="3173506"/>
          </a:xfrm>
        </p:spPr>
        <p:txBody>
          <a:bodyPr/>
          <a:lstStyle/>
          <a:p>
            <a:pPr defTabSz="914400">
              <a:spcBef>
                <a:spcPts val="0"/>
              </a:spcBef>
            </a:pPr>
            <a:r>
              <a:rPr lang="en-US" dirty="0" smtClean="0">
                <a:solidFill>
                  <a:srgbClr val="5FAF29"/>
                </a:solidFill>
              </a:rPr>
              <a:t>[Insert ideas that students have generated in their groups</a:t>
            </a:r>
            <a:r>
              <a:rPr lang="en-US" dirty="0" smtClean="0">
                <a:solidFill>
                  <a:srgbClr val="5FAF29"/>
                </a:solidFill>
              </a:rPr>
              <a:t>]</a:t>
            </a:r>
          </a:p>
          <a:p>
            <a:pPr defTabSz="914400">
              <a:spcBef>
                <a:spcPts val="0"/>
              </a:spcBef>
            </a:pPr>
            <a:r>
              <a:rPr lang="en-US" dirty="0" smtClean="0">
                <a:solidFill>
                  <a:srgbClr val="5FAF29"/>
                </a:solidFill>
              </a:rPr>
              <a:t>Record in Doodle D</a:t>
            </a:r>
            <a:endParaRPr lang="en-US" dirty="0" smtClean="0">
              <a:solidFill>
                <a:srgbClr val="5FAF29"/>
              </a:solidFill>
            </a:endParaRPr>
          </a:p>
        </p:txBody>
      </p:sp>
    </p:spTree>
    <p:extLst>
      <p:ext uri="{BB962C8B-B14F-4D97-AF65-F5344CB8AC3E}">
        <p14:creationId xmlns:p14="http://schemas.microsoft.com/office/powerpoint/2010/main" val="18681248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LS02 </a:t>
            </a:r>
            <a:r>
              <a:rPr lang="en-US" sz="2400" dirty="0">
                <a:solidFill>
                  <a:schemeClr val="bg1"/>
                </a:solidFill>
              </a:rPr>
              <a:t>Teacher Resource: </a:t>
            </a:r>
            <a:r>
              <a:rPr lang="en-US" sz="2400" dirty="0">
                <a:solidFill>
                  <a:schemeClr val="bg1"/>
                </a:solidFill>
                <a:latin typeface="Arial" panose="020B0604020202020204" pitchFamily="34" charset="0"/>
                <a:cs typeface="Arial" panose="020B0604020202020204" pitchFamily="34" charset="0"/>
              </a:rPr>
              <a:t>Learning Segment Wrap-Up</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2" name="Content Placeholder 2"/>
          <p:cNvSpPr txBox="1">
            <a:spLocks/>
          </p:cNvSpPr>
          <p:nvPr/>
        </p:nvSpPr>
        <p:spPr>
          <a:xfrm>
            <a:off x="417137" y="4391556"/>
            <a:ext cx="8384876" cy="1980486"/>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spcBef>
                <a:spcPts val="0"/>
              </a:spcBef>
              <a:spcAft>
                <a:spcPts val="600"/>
              </a:spcAft>
              <a:buNone/>
            </a:pPr>
            <a:r>
              <a:rPr lang="en-US" sz="2000" b="1" dirty="0">
                <a:solidFill>
                  <a:srgbClr val="5FAF29"/>
                </a:solidFill>
                <a:latin typeface="Arial" panose="020B0604020202020204" pitchFamily="34" charset="0"/>
                <a:cs typeface="Arial" panose="020B0604020202020204" pitchFamily="34" charset="0"/>
              </a:rPr>
              <a:t>What did we </a:t>
            </a:r>
            <a:r>
              <a:rPr lang="en-US" sz="2000" b="1" dirty="0" smtClean="0">
                <a:solidFill>
                  <a:srgbClr val="5FAF29"/>
                </a:solidFill>
                <a:latin typeface="Arial" panose="020B0604020202020204" pitchFamily="34" charset="0"/>
                <a:cs typeface="Arial" panose="020B0604020202020204" pitchFamily="34" charset="0"/>
              </a:rPr>
              <a:t>figure out? </a:t>
            </a:r>
            <a:r>
              <a:rPr lang="en-US" sz="2000" dirty="0" smtClean="0">
                <a:solidFill>
                  <a:srgbClr val="5FAF29"/>
                </a:solidFill>
                <a:latin typeface="Arial" panose="020B0604020202020204" pitchFamily="34" charset="0"/>
                <a:cs typeface="Arial" panose="020B0604020202020204" pitchFamily="34" charset="0"/>
              </a:rPr>
              <a:t>We generated an initial model to explain our question about the </a:t>
            </a:r>
            <a:r>
              <a:rPr lang="en-US" sz="2000" dirty="0" smtClean="0">
                <a:solidFill>
                  <a:srgbClr val="5FAF29"/>
                </a:solidFill>
                <a:latin typeface="Arial" panose="020B0604020202020204" pitchFamily="34" charset="0"/>
                <a:cs typeface="Arial" panose="020B0604020202020204" pitchFamily="34" charset="0"/>
              </a:rPr>
              <a:t>phenomenon of energy and the ecosphere. </a:t>
            </a:r>
            <a:endParaRPr lang="en-US" sz="2000" dirty="0">
              <a:solidFill>
                <a:srgbClr val="5FAF29"/>
              </a:solidFill>
              <a:latin typeface="Arial" panose="020B0604020202020204" pitchFamily="34" charset="0"/>
              <a:cs typeface="Arial" panose="020B0604020202020204" pitchFamily="34" charset="0"/>
            </a:endParaRPr>
          </a:p>
        </p:txBody>
      </p:sp>
      <p:grpSp>
        <p:nvGrpSpPr>
          <p:cNvPr id="13" name="Group 12"/>
          <p:cNvGrpSpPr/>
          <p:nvPr/>
        </p:nvGrpSpPr>
        <p:grpSpPr>
          <a:xfrm>
            <a:off x="2710866" y="810405"/>
            <a:ext cx="3747084" cy="3048533"/>
            <a:chOff x="2509706" y="936769"/>
            <a:chExt cx="3747084" cy="3048533"/>
          </a:xfrm>
        </p:grpSpPr>
        <p:grpSp>
          <p:nvGrpSpPr>
            <p:cNvPr id="14" name="Group 13"/>
            <p:cNvGrpSpPr/>
            <p:nvPr/>
          </p:nvGrpSpPr>
          <p:grpSpPr>
            <a:xfrm>
              <a:off x="2509706" y="1409784"/>
              <a:ext cx="3747084" cy="2575518"/>
              <a:chOff x="2509706" y="1409784"/>
              <a:chExt cx="3747084" cy="2575518"/>
            </a:xfrm>
          </p:grpSpPr>
          <p:sp>
            <p:nvSpPr>
              <p:cNvPr id="23" name="Isosceles Triangle 26"/>
              <p:cNvSpPr/>
              <p:nvPr/>
            </p:nvSpPr>
            <p:spPr>
              <a:xfrm>
                <a:off x="3011648" y="1409784"/>
                <a:ext cx="2743200" cy="2364828"/>
              </a:xfrm>
              <a:prstGeom prst="triangle">
                <a:avLst/>
              </a:prstGeom>
              <a:noFill/>
              <a:ln w="31750">
                <a:solidFill>
                  <a:srgbClr val="5FAF2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4" name="TextBox 23"/>
              <p:cNvSpPr txBox="1"/>
              <p:nvPr/>
            </p:nvSpPr>
            <p:spPr>
              <a:xfrm>
                <a:off x="25097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P</a:t>
                </a:r>
              </a:p>
            </p:txBody>
          </p:sp>
          <p:sp>
            <p:nvSpPr>
              <p:cNvPr id="25" name="TextBox 24"/>
              <p:cNvSpPr txBox="1"/>
              <p:nvPr/>
            </p:nvSpPr>
            <p:spPr>
              <a:xfrm>
                <a:off x="57870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Q</a:t>
                </a:r>
              </a:p>
            </p:txBody>
          </p:sp>
        </p:grpSp>
        <p:sp>
          <p:nvSpPr>
            <p:cNvPr id="22" name="TextBox 21"/>
            <p:cNvSpPr txBox="1"/>
            <p:nvPr/>
          </p:nvSpPr>
          <p:spPr>
            <a:xfrm>
              <a:off x="4173523" y="936769"/>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M</a:t>
              </a:r>
            </a:p>
          </p:txBody>
        </p:sp>
      </p:grpSp>
      <p:cxnSp>
        <p:nvCxnSpPr>
          <p:cNvPr id="26" name="Straight Arrow Connector 25"/>
          <p:cNvCxnSpPr>
            <a:cxnSpLocks/>
          </p:cNvCxnSpPr>
          <p:nvPr/>
        </p:nvCxnSpPr>
        <p:spPr>
          <a:xfrm flipH="1" flipV="1">
            <a:off x="4844468" y="1283420"/>
            <a:ext cx="1247050" cy="2113853"/>
          </a:xfrm>
          <a:prstGeom prst="straightConnector1">
            <a:avLst/>
          </a:prstGeom>
          <a:ln w="57150">
            <a:solidFill>
              <a:srgbClr val="5FAF2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44892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LS03 </a:t>
            </a:r>
            <a:r>
              <a:rPr lang="en-US" sz="2400" dirty="0">
                <a:solidFill>
                  <a:schemeClr val="bg1"/>
                </a:solidFill>
              </a:rPr>
              <a:t>Teacher Resource: Learning Segment Description</a:t>
            </a:r>
            <a:endParaRPr sz="2400" dirty="0"/>
          </a:p>
        </p:txBody>
      </p:sp>
      <p:sp>
        <p:nvSpPr>
          <p:cNvPr id="14" name="Content Placeholder 2"/>
          <p:cNvSpPr txBox="1">
            <a:spLocks/>
          </p:cNvSpPr>
          <p:nvPr/>
        </p:nvSpPr>
        <p:spPr>
          <a:xfrm>
            <a:off x="457200" y="4062208"/>
            <a:ext cx="8384876" cy="189546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Font typeface="Arial"/>
              <a:buNone/>
            </a:pPr>
            <a:r>
              <a:rPr lang="en-US" sz="1800" b="1" dirty="0" smtClean="0">
                <a:solidFill>
                  <a:srgbClr val="5FAF29"/>
                </a:solidFill>
                <a:latin typeface="Arial" panose="020B0604020202020204" pitchFamily="34" charset="0"/>
                <a:cs typeface="Arial" panose="020B0604020202020204" pitchFamily="34" charset="0"/>
              </a:rPr>
              <a:t>M : Students further explore their models ideas in order to account for energy lost as heat to the environment through cellular respiration, and that some energy is stored in tissue. </a:t>
            </a:r>
            <a:r>
              <a:rPr lang="en-US" sz="1800" dirty="0" smtClean="0">
                <a:solidFill>
                  <a:srgbClr val="5FAF29"/>
                </a:solidFill>
                <a:latin typeface="Arial" panose="020B0604020202020204" pitchFamily="34" charset="0"/>
                <a:cs typeface="Arial" panose="020B0604020202020204" pitchFamily="34" charset="0"/>
              </a:rPr>
              <a:t>Students participate in an activity that is an analogy for heat loss within an ecosystem. </a:t>
            </a:r>
            <a:r>
              <a:rPr lang="en-US" sz="1800" dirty="0" smtClean="0">
                <a:solidFill>
                  <a:srgbClr val="5FAF29"/>
                </a:solidFill>
                <a:latin typeface="Arial" panose="020B0604020202020204" pitchFamily="34" charset="0"/>
                <a:cs typeface="Arial" panose="020B0604020202020204" pitchFamily="34" charset="0"/>
              </a:rPr>
              <a:t>They then return to the driving question and revisit their model.</a:t>
            </a:r>
            <a:endParaRPr lang="en-US" sz="1800" dirty="0">
              <a:solidFill>
                <a:srgbClr val="5FAF29"/>
              </a:solidFill>
              <a:latin typeface="Arial" panose="020B0604020202020204" pitchFamily="34" charset="0"/>
              <a:cs typeface="Arial" panose="020B0604020202020204" pitchFamily="34" charset="0"/>
            </a:endParaRPr>
          </a:p>
        </p:txBody>
      </p:sp>
      <p:grpSp>
        <p:nvGrpSpPr>
          <p:cNvPr id="24" name="Group 23"/>
          <p:cNvGrpSpPr/>
          <p:nvPr/>
        </p:nvGrpSpPr>
        <p:grpSpPr>
          <a:xfrm>
            <a:off x="2710866" y="810405"/>
            <a:ext cx="3747084" cy="3048533"/>
            <a:chOff x="2509706" y="936769"/>
            <a:chExt cx="3747084" cy="3048533"/>
          </a:xfrm>
        </p:grpSpPr>
        <p:grpSp>
          <p:nvGrpSpPr>
            <p:cNvPr id="25" name="Group 24"/>
            <p:cNvGrpSpPr/>
            <p:nvPr/>
          </p:nvGrpSpPr>
          <p:grpSpPr>
            <a:xfrm>
              <a:off x="2509706" y="1409784"/>
              <a:ext cx="3747084" cy="2575518"/>
              <a:chOff x="2509706" y="1409784"/>
              <a:chExt cx="3747084" cy="2575518"/>
            </a:xfrm>
          </p:grpSpPr>
          <p:sp>
            <p:nvSpPr>
              <p:cNvPr id="27" name="Isosceles Triangle 26"/>
              <p:cNvSpPr/>
              <p:nvPr/>
            </p:nvSpPr>
            <p:spPr>
              <a:xfrm>
                <a:off x="3011648" y="1409784"/>
                <a:ext cx="2743200" cy="2364828"/>
              </a:xfrm>
              <a:prstGeom prst="triangle">
                <a:avLst/>
              </a:prstGeom>
              <a:noFill/>
              <a:ln w="31750">
                <a:solidFill>
                  <a:srgbClr val="5FAF2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8" name="TextBox 27"/>
              <p:cNvSpPr txBox="1"/>
              <p:nvPr/>
            </p:nvSpPr>
            <p:spPr>
              <a:xfrm>
                <a:off x="25097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P</a:t>
                </a:r>
              </a:p>
            </p:txBody>
          </p:sp>
          <p:sp>
            <p:nvSpPr>
              <p:cNvPr id="29" name="TextBox 28"/>
              <p:cNvSpPr txBox="1"/>
              <p:nvPr/>
            </p:nvSpPr>
            <p:spPr>
              <a:xfrm>
                <a:off x="57870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Q</a:t>
                </a:r>
              </a:p>
            </p:txBody>
          </p:sp>
        </p:grpSp>
        <p:sp>
          <p:nvSpPr>
            <p:cNvPr id="26" name="TextBox 25"/>
            <p:cNvSpPr txBox="1"/>
            <p:nvPr/>
          </p:nvSpPr>
          <p:spPr>
            <a:xfrm>
              <a:off x="4173523" y="936769"/>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M</a:t>
              </a:r>
            </a:p>
          </p:txBody>
        </p:sp>
      </p:grpSp>
      <p:sp>
        <p:nvSpPr>
          <p:cNvPr id="30" name="TextBox 29"/>
          <p:cNvSpPr txBox="1"/>
          <p:nvPr/>
        </p:nvSpPr>
        <p:spPr>
          <a:xfrm>
            <a:off x="587863" y="3587142"/>
            <a:ext cx="2451171"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FAF29"/>
                </a:solidFill>
                <a:effectLst/>
                <a:uLnTx/>
                <a:uFillTx/>
                <a:latin typeface="Arial" panose="020B0604020202020204" pitchFamily="34" charset="0"/>
                <a:cs typeface="Arial" panose="020B0604020202020204" pitchFamily="34" charset="0"/>
              </a:rPr>
              <a:t>Time: </a:t>
            </a:r>
            <a:r>
              <a:rPr lang="en-US" dirty="0" smtClean="0">
                <a:solidFill>
                  <a:srgbClr val="5FAF29"/>
                </a:solidFill>
                <a:latin typeface="Arial" panose="020B0604020202020204" pitchFamily="34" charset="0"/>
                <a:cs typeface="Arial" panose="020B0604020202020204" pitchFamily="34" charset="0"/>
              </a:rPr>
              <a:t>50-70 </a:t>
            </a:r>
            <a:r>
              <a:rPr kumimoji="0" lang="en-US" sz="1800" b="0" i="0" u="none" strike="noStrike" kern="1200" cap="none" spc="0" normalizeH="0" baseline="0" noProof="0" dirty="0" smtClean="0">
                <a:ln>
                  <a:noFill/>
                </a:ln>
                <a:solidFill>
                  <a:srgbClr val="5FAF29"/>
                </a:solidFill>
                <a:effectLst/>
                <a:uLnTx/>
                <a:uFillTx/>
                <a:latin typeface="Arial" panose="020B0604020202020204" pitchFamily="34" charset="0"/>
                <a:cs typeface="Arial" panose="020B0604020202020204" pitchFamily="34" charset="0"/>
              </a:rPr>
              <a:t>minutes</a:t>
            </a:r>
            <a:endParaRPr kumimoji="0" lang="en-US" sz="1800" b="0" i="0" u="none" strike="noStrike" kern="1200" cap="none" spc="0" normalizeH="0" baseline="0" noProof="0" dirty="0">
              <a:ln>
                <a:noFill/>
              </a:ln>
              <a:solidFill>
                <a:srgbClr val="5FAF29"/>
              </a:solidFill>
              <a:effectLst/>
              <a:uLnTx/>
              <a:uFillTx/>
              <a:latin typeface="Arial" panose="020B0604020202020204" pitchFamily="34" charset="0"/>
              <a:cs typeface="Arial" panose="020B0604020202020204" pitchFamily="34" charset="0"/>
            </a:endParaRPr>
          </a:p>
        </p:txBody>
      </p:sp>
      <p:sp>
        <p:nvSpPr>
          <p:cNvPr id="2" name="Oval 1"/>
          <p:cNvSpPr/>
          <p:nvPr/>
        </p:nvSpPr>
        <p:spPr>
          <a:xfrm>
            <a:off x="4300257" y="787355"/>
            <a:ext cx="568302" cy="461665"/>
          </a:xfrm>
          <a:prstGeom prst="ellipse">
            <a:avLst/>
          </a:prstGeom>
          <a:noFill/>
          <a:ln w="25400">
            <a:solidFill>
              <a:srgbClr val="5FAF2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5FAF29"/>
              </a:solidFill>
            </a:endParaRPr>
          </a:p>
        </p:txBody>
      </p:sp>
    </p:spTree>
    <p:extLst>
      <p:ext uri="{BB962C8B-B14F-4D97-AF65-F5344CB8AC3E}">
        <p14:creationId xmlns:p14="http://schemas.microsoft.com/office/powerpoint/2010/main" val="198199310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LS03 </a:t>
            </a:r>
            <a:r>
              <a:rPr lang="en-US" sz="2400" dirty="0">
                <a:solidFill>
                  <a:schemeClr val="bg1"/>
                </a:solidFill>
              </a:rPr>
              <a:t>Teacher Resource: </a:t>
            </a:r>
            <a:r>
              <a:rPr lang="en-US" sz="2400" dirty="0" smtClean="0">
                <a:solidFill>
                  <a:schemeClr val="bg1"/>
                </a:solidFill>
              </a:rPr>
              <a:t>Materials and Resources</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5" name="Content Placeholder 2"/>
          <p:cNvSpPr txBox="1">
            <a:spLocks/>
          </p:cNvSpPr>
          <p:nvPr/>
        </p:nvSpPr>
        <p:spPr>
          <a:xfrm>
            <a:off x="439340" y="983209"/>
            <a:ext cx="8229600" cy="537314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i="1" u="sng" dirty="0" smtClean="0">
                <a:solidFill>
                  <a:srgbClr val="5FAF29"/>
                </a:solidFill>
              </a:rPr>
              <a:t>You will need:</a:t>
            </a:r>
          </a:p>
          <a:p>
            <a:pPr marL="0" indent="0">
              <a:buNone/>
            </a:pPr>
            <a:r>
              <a:rPr lang="en-US" sz="2000" dirty="0" smtClean="0">
                <a:solidFill>
                  <a:srgbClr val="5FAF29"/>
                </a:solidFill>
              </a:rPr>
              <a:t>EF Doodle Sheet</a:t>
            </a:r>
            <a:endParaRPr lang="en-US" sz="2000" dirty="0">
              <a:solidFill>
                <a:srgbClr val="5FAF29"/>
              </a:solidFill>
            </a:endParaRPr>
          </a:p>
          <a:p>
            <a:pPr marL="0" indent="0">
              <a:buNone/>
            </a:pPr>
            <a:endParaRPr lang="en-US" sz="2000" dirty="0">
              <a:solidFill>
                <a:srgbClr val="5FAF29"/>
              </a:solidFill>
            </a:endParaRPr>
          </a:p>
          <a:p>
            <a:pPr marL="0" indent="0">
              <a:buNone/>
            </a:pPr>
            <a:r>
              <a:rPr lang="en-US" sz="2000" dirty="0">
                <a:solidFill>
                  <a:srgbClr val="5FAF29"/>
                </a:solidFill>
              </a:rPr>
              <a:t>This slide presentation (contains both teacher and student slides).</a:t>
            </a:r>
          </a:p>
          <a:p>
            <a:pPr marL="0" indent="0">
              <a:buFont typeface="Arial"/>
              <a:buNone/>
            </a:pPr>
            <a:endParaRPr lang="en-US" sz="2400" dirty="0" smtClean="0">
              <a:solidFill>
                <a:srgbClr val="5FAF29"/>
              </a:solidFill>
            </a:endParaRPr>
          </a:p>
        </p:txBody>
      </p:sp>
    </p:spTree>
    <p:extLst>
      <p:ext uri="{BB962C8B-B14F-4D97-AF65-F5344CB8AC3E}">
        <p14:creationId xmlns:p14="http://schemas.microsoft.com/office/powerpoint/2010/main" val="384578025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Review trophic levels</a:t>
            </a:r>
            <a:endParaRPr lang="en-US" dirty="0"/>
          </a:p>
        </p:txBody>
      </p:sp>
      <p:sp>
        <p:nvSpPr>
          <p:cNvPr id="5" name="Content Placeholder 4"/>
          <p:cNvSpPr>
            <a:spLocks noGrp="1"/>
          </p:cNvSpPr>
          <p:nvPr>
            <p:ph idx="1"/>
          </p:nvPr>
        </p:nvSpPr>
        <p:spPr/>
        <p:txBody>
          <a:bodyPr/>
          <a:lstStyle/>
          <a:p>
            <a:endParaRPr lang="en-US"/>
          </a:p>
        </p:txBody>
      </p:sp>
    </p:spTree>
    <p:extLst>
      <p:ext uri="{BB962C8B-B14F-4D97-AF65-F5344CB8AC3E}">
        <p14:creationId xmlns:p14="http://schemas.microsoft.com/office/powerpoint/2010/main" val="277483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a:solidFill>
                  <a:schemeClr val="bg1"/>
                </a:solidFill>
              </a:rPr>
              <a:t>PQM [For Teachers Only]</a:t>
            </a:r>
            <a:endParaRPr sz="2400" dirty="0"/>
          </a:p>
        </p:txBody>
      </p:sp>
      <p:sp>
        <p:nvSpPr>
          <p:cNvPr id="4" name="Content Placeholder 2"/>
          <p:cNvSpPr txBox="1">
            <a:spLocks/>
          </p:cNvSpPr>
          <p:nvPr/>
        </p:nvSpPr>
        <p:spPr>
          <a:xfrm>
            <a:off x="425893" y="813940"/>
            <a:ext cx="8229600" cy="5236618"/>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10000"/>
              </a:lnSpc>
              <a:spcBef>
                <a:spcPts val="0"/>
              </a:spcBef>
              <a:spcAft>
                <a:spcPts val="600"/>
              </a:spcAft>
              <a:buFont typeface="Arial"/>
              <a:buNone/>
            </a:pPr>
            <a:r>
              <a:rPr lang="en-US" sz="1600" b="1" dirty="0" smtClean="0">
                <a:solidFill>
                  <a:srgbClr val="5FAF29"/>
                </a:solidFill>
              </a:rPr>
              <a:t>Main Model </a:t>
            </a:r>
            <a:r>
              <a:rPr lang="mr-IN" sz="1600" b="1" dirty="0" smtClean="0">
                <a:solidFill>
                  <a:srgbClr val="5FAF29"/>
                </a:solidFill>
              </a:rPr>
              <a:t>–</a:t>
            </a:r>
            <a:r>
              <a:rPr lang="en-US" sz="1600" b="1" dirty="0" smtClean="0">
                <a:solidFill>
                  <a:srgbClr val="5FAF29"/>
                </a:solidFill>
              </a:rPr>
              <a:t> Energy Flow in Ecosystems</a:t>
            </a:r>
          </a:p>
          <a:p>
            <a:pPr marL="0" indent="0">
              <a:lnSpc>
                <a:spcPct val="110000"/>
              </a:lnSpc>
              <a:spcBef>
                <a:spcPts val="0"/>
              </a:spcBef>
              <a:spcAft>
                <a:spcPts val="600"/>
              </a:spcAft>
              <a:buFont typeface="Arial"/>
              <a:buNone/>
            </a:pPr>
            <a:r>
              <a:rPr lang="en-US" sz="1600" b="1" dirty="0" smtClean="0">
                <a:solidFill>
                  <a:srgbClr val="5FAF29"/>
                </a:solidFill>
              </a:rPr>
              <a:t>Phenomenon:</a:t>
            </a:r>
            <a:r>
              <a:rPr lang="en-US" sz="1600" dirty="0" smtClean="0">
                <a:solidFill>
                  <a:srgbClr val="5FAF29"/>
                </a:solidFill>
              </a:rPr>
              <a:t> All ecosystems rely on continual energy input from the sun. It takes a lot of producers to support just a few top consumers.</a:t>
            </a:r>
          </a:p>
          <a:p>
            <a:pPr marL="0" indent="0">
              <a:lnSpc>
                <a:spcPct val="110000"/>
              </a:lnSpc>
              <a:spcBef>
                <a:spcPts val="0"/>
              </a:spcBef>
              <a:spcAft>
                <a:spcPts val="600"/>
              </a:spcAft>
              <a:buFont typeface="Arial"/>
              <a:buNone/>
            </a:pPr>
            <a:r>
              <a:rPr lang="en-US" sz="1600" b="1" dirty="0" smtClean="0">
                <a:solidFill>
                  <a:srgbClr val="5FAF29"/>
                </a:solidFill>
              </a:rPr>
              <a:t>Question:</a:t>
            </a:r>
            <a:r>
              <a:rPr lang="en-US" sz="1600" dirty="0" smtClean="0">
                <a:solidFill>
                  <a:srgbClr val="5FAF29"/>
                </a:solidFill>
              </a:rPr>
              <a:t> Why do ecosystems need a continuous supply of sunlight? How is energy transferred up the food chain from producers to top consumers?</a:t>
            </a:r>
          </a:p>
          <a:p>
            <a:pPr marL="0" indent="0">
              <a:lnSpc>
                <a:spcPct val="110000"/>
              </a:lnSpc>
              <a:spcBef>
                <a:spcPts val="0"/>
              </a:spcBef>
              <a:spcAft>
                <a:spcPts val="600"/>
              </a:spcAft>
              <a:buFont typeface="Arial"/>
              <a:buNone/>
            </a:pPr>
            <a:r>
              <a:rPr lang="en-US" sz="1600" b="1" dirty="0" smtClean="0">
                <a:solidFill>
                  <a:srgbClr val="5FAF29"/>
                </a:solidFill>
              </a:rPr>
              <a:t>Model: </a:t>
            </a:r>
          </a:p>
          <a:p>
            <a:pPr>
              <a:spcBef>
                <a:spcPts val="0"/>
              </a:spcBef>
              <a:spcAft>
                <a:spcPts val="600"/>
              </a:spcAft>
            </a:pPr>
            <a:r>
              <a:rPr lang="en-US" sz="1600" dirty="0" smtClean="0">
                <a:solidFill>
                  <a:srgbClr val="5FAF29"/>
                </a:solidFill>
              </a:rPr>
              <a:t>The sun is the original source of energy for an ecosystem</a:t>
            </a:r>
          </a:p>
          <a:p>
            <a:pPr>
              <a:spcBef>
                <a:spcPts val="0"/>
              </a:spcBef>
              <a:spcAft>
                <a:spcPts val="600"/>
              </a:spcAft>
            </a:pPr>
            <a:r>
              <a:rPr lang="en-US" sz="1600" dirty="0" smtClean="0">
                <a:solidFill>
                  <a:srgbClr val="5FAF29"/>
                </a:solidFill>
              </a:rPr>
              <a:t>Because of the interdependence of organisms within an ecosystem, the products of photosynthesis provide matter that can be used for energy (both directly and indirectly) for all organisms within the ecosystem.</a:t>
            </a:r>
          </a:p>
          <a:p>
            <a:pPr>
              <a:spcBef>
                <a:spcPts val="0"/>
              </a:spcBef>
              <a:spcAft>
                <a:spcPts val="600"/>
              </a:spcAft>
            </a:pPr>
            <a:r>
              <a:rPr lang="en-US" sz="1600" dirty="0" smtClean="0">
                <a:solidFill>
                  <a:srgbClr val="5FAF29"/>
                </a:solidFill>
              </a:rPr>
              <a:t>Organisms are made of matter that can be converted to release energy, so when they are eaten, the “eater” gets that matter and potential energy, which is then used for its own processes. </a:t>
            </a:r>
          </a:p>
          <a:p>
            <a:pPr>
              <a:spcBef>
                <a:spcPts val="0"/>
              </a:spcBef>
              <a:spcAft>
                <a:spcPts val="600"/>
              </a:spcAft>
            </a:pPr>
            <a:r>
              <a:rPr lang="en-US" sz="1600" dirty="0" smtClean="0">
                <a:solidFill>
                  <a:srgbClr val="5FAF29"/>
                </a:solidFill>
              </a:rPr>
              <a:t>Once the energy is used, it is released as heat and is NOT recycled like matter. Any matter that is not converted during cellular respiration remains in the organism and the potential energy in those molecules is available to the next organisms up the food chain. </a:t>
            </a:r>
          </a:p>
          <a:p>
            <a:pPr>
              <a:spcBef>
                <a:spcPts val="0"/>
              </a:spcBef>
              <a:spcAft>
                <a:spcPts val="600"/>
              </a:spcAft>
            </a:pPr>
            <a:r>
              <a:rPr lang="en-US" sz="1600" dirty="0" smtClean="0">
                <a:solidFill>
                  <a:srgbClr val="5FAF29"/>
                </a:solidFill>
              </a:rPr>
              <a:t>Typically, only about 10% of the potential energy in the system at one level is available to the next level up the food chain.</a:t>
            </a:r>
          </a:p>
        </p:txBody>
      </p:sp>
    </p:spTree>
    <p:extLst>
      <p:ext uri="{BB962C8B-B14F-4D97-AF65-F5344CB8AC3E}">
        <p14:creationId xmlns:p14="http://schemas.microsoft.com/office/powerpoint/2010/main" val="80772546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8300" y="945196"/>
            <a:ext cx="8410281" cy="5776523"/>
          </a:xfrm>
        </p:spPr>
        <p:txBody>
          <a:bodyPr>
            <a:normAutofit/>
          </a:bodyPr>
          <a:lstStyle/>
          <a:p>
            <a:r>
              <a:rPr lang="en-US" sz="2800" dirty="0">
                <a:solidFill>
                  <a:srgbClr val="583F34"/>
                </a:solidFill>
              </a:rPr>
              <a:t>Read over </a:t>
            </a:r>
            <a:r>
              <a:rPr lang="en-US" sz="2800" dirty="0" smtClean="0">
                <a:solidFill>
                  <a:srgbClr val="583F34"/>
                </a:solidFill>
              </a:rPr>
              <a:t>Section </a:t>
            </a:r>
            <a:r>
              <a:rPr lang="en-US" sz="2800" dirty="0" smtClean="0">
                <a:solidFill>
                  <a:srgbClr val="583F34"/>
                </a:solidFill>
              </a:rPr>
              <a:t>1 </a:t>
            </a:r>
            <a:r>
              <a:rPr lang="en-US" sz="2800" dirty="0" smtClean="0">
                <a:solidFill>
                  <a:srgbClr val="583F34"/>
                </a:solidFill>
              </a:rPr>
              <a:t>of the handout.</a:t>
            </a:r>
            <a:endParaRPr lang="en-US" sz="2800" dirty="0">
              <a:solidFill>
                <a:srgbClr val="583F34"/>
              </a:solidFill>
            </a:endParaRPr>
          </a:p>
          <a:p>
            <a:pPr lvl="1"/>
            <a:r>
              <a:rPr lang="en-US" sz="2400" dirty="0">
                <a:solidFill>
                  <a:srgbClr val="583F34"/>
                </a:solidFill>
              </a:rPr>
              <a:t>Highlight or underline key points.</a:t>
            </a:r>
          </a:p>
          <a:p>
            <a:pPr lvl="1"/>
            <a:r>
              <a:rPr lang="en-US" sz="2400" dirty="0">
                <a:solidFill>
                  <a:srgbClr val="583F34"/>
                </a:solidFill>
              </a:rPr>
              <a:t> Be ready to share out the key points to your group.</a:t>
            </a:r>
          </a:p>
          <a:p>
            <a:r>
              <a:rPr lang="en-US" dirty="0">
                <a:solidFill>
                  <a:srgbClr val="D06A28"/>
                </a:solidFill>
              </a:rPr>
              <a:t>“Say Something” </a:t>
            </a:r>
          </a:p>
          <a:p>
            <a:pPr lvl="2"/>
            <a:r>
              <a:rPr lang="en-US" dirty="0">
                <a:solidFill>
                  <a:srgbClr val="D06A28"/>
                </a:solidFill>
              </a:rPr>
              <a:t>One person talks at a time. When the first person is done, then…</a:t>
            </a:r>
          </a:p>
          <a:p>
            <a:pPr lvl="2"/>
            <a:r>
              <a:rPr lang="en-US" dirty="0">
                <a:solidFill>
                  <a:srgbClr val="D06A28"/>
                </a:solidFill>
              </a:rPr>
              <a:t>The “responder”</a:t>
            </a:r>
          </a:p>
          <a:p>
            <a:pPr lvl="3"/>
            <a:r>
              <a:rPr lang="en-US" dirty="0">
                <a:solidFill>
                  <a:srgbClr val="D06A28"/>
                </a:solidFill>
              </a:rPr>
              <a:t>Makes an observation or comment</a:t>
            </a:r>
          </a:p>
          <a:p>
            <a:pPr lvl="3"/>
            <a:r>
              <a:rPr lang="en-US" dirty="0">
                <a:solidFill>
                  <a:srgbClr val="D06A28"/>
                </a:solidFill>
              </a:rPr>
              <a:t>Clarifies something</a:t>
            </a:r>
          </a:p>
          <a:p>
            <a:pPr lvl="3"/>
            <a:r>
              <a:rPr lang="en-US" dirty="0">
                <a:solidFill>
                  <a:srgbClr val="D06A28"/>
                </a:solidFill>
              </a:rPr>
              <a:t>Makes an inference</a:t>
            </a:r>
          </a:p>
          <a:p>
            <a:pPr lvl="3"/>
            <a:r>
              <a:rPr lang="en-US" dirty="0">
                <a:solidFill>
                  <a:srgbClr val="D06A28"/>
                </a:solidFill>
              </a:rPr>
              <a:t>Makes a connection</a:t>
            </a:r>
          </a:p>
          <a:p>
            <a:pPr lvl="3"/>
            <a:r>
              <a:rPr lang="en-US" dirty="0">
                <a:solidFill>
                  <a:srgbClr val="D06A28"/>
                </a:solidFill>
              </a:rPr>
              <a:t>Asks a question</a:t>
            </a:r>
          </a:p>
          <a:p>
            <a:pPr marL="457200" lvl="1" indent="0">
              <a:buNone/>
            </a:pPr>
            <a:endParaRPr lang="en-US" dirty="0"/>
          </a:p>
          <a:p>
            <a:endParaRPr lang="en-US" dirty="0"/>
          </a:p>
          <a:p>
            <a:endParaRPr lang="en-US" dirty="0"/>
          </a:p>
          <a:p>
            <a:endParaRPr lang="en-US" dirty="0"/>
          </a:p>
        </p:txBody>
      </p:sp>
      <p:sp>
        <p:nvSpPr>
          <p:cNvPr id="6" name="Title 1"/>
          <p:cNvSpPr>
            <a:spLocks noGrp="1"/>
          </p:cNvSpPr>
          <p:nvPr>
            <p:ph type="title"/>
          </p:nvPr>
        </p:nvSpPr>
        <p:spPr>
          <a:xfrm>
            <a:off x="468641" y="114499"/>
            <a:ext cx="8229600" cy="652157"/>
          </a:xfrm>
        </p:spPr>
        <p:txBody>
          <a:bodyPr>
            <a:normAutofit/>
          </a:bodyPr>
          <a:lstStyle/>
          <a:p>
            <a:pPr algn="l"/>
            <a:r>
              <a:rPr lang="en-US" sz="3200" dirty="0" smtClean="0">
                <a:solidFill>
                  <a:srgbClr val="2B7C01"/>
                </a:solidFill>
              </a:rPr>
              <a:t>Reading: The Ecology of Animal Communities</a:t>
            </a:r>
            <a:endParaRPr lang="en-US" sz="3200" dirty="0">
              <a:solidFill>
                <a:srgbClr val="2B7C01"/>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62417"/>
            <a:ext cx="978144" cy="459302"/>
          </a:xfrm>
          <a:prstGeom prst="rect">
            <a:avLst/>
          </a:prstGeom>
        </p:spPr>
      </p:pic>
    </p:spTree>
    <p:extLst>
      <p:ext uri="{BB962C8B-B14F-4D97-AF65-F5344CB8AC3E}">
        <p14:creationId xmlns:p14="http://schemas.microsoft.com/office/powerpoint/2010/main" val="17145957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63850" y="945196"/>
            <a:ext cx="6724731" cy="5776523"/>
          </a:xfrm>
        </p:spPr>
        <p:txBody>
          <a:bodyPr>
            <a:normAutofit/>
          </a:bodyPr>
          <a:lstStyle/>
          <a:p>
            <a:r>
              <a:rPr lang="en-US" sz="2800" dirty="0" smtClean="0">
                <a:solidFill>
                  <a:srgbClr val="583F34"/>
                </a:solidFill>
              </a:rPr>
              <a:t>On your doodle sheet, in box </a:t>
            </a:r>
            <a:r>
              <a:rPr lang="en-US" sz="2800" dirty="0">
                <a:solidFill>
                  <a:srgbClr val="583F34"/>
                </a:solidFill>
              </a:rPr>
              <a:t>E</a:t>
            </a:r>
            <a:r>
              <a:rPr lang="en-US" sz="2800" dirty="0" smtClean="0">
                <a:solidFill>
                  <a:srgbClr val="583F34"/>
                </a:solidFill>
              </a:rPr>
              <a:t>, </a:t>
            </a:r>
            <a:r>
              <a:rPr lang="en-US" sz="2800" dirty="0" smtClean="0">
                <a:solidFill>
                  <a:srgbClr val="583F34"/>
                </a:solidFill>
              </a:rPr>
              <a:t>describe what your group noticed in section 1 of the reading? What patterns did you observe?</a:t>
            </a:r>
          </a:p>
          <a:p>
            <a:endParaRPr lang="en-US" sz="2800" dirty="0">
              <a:solidFill>
                <a:srgbClr val="583F34"/>
              </a:solidFill>
            </a:endParaRPr>
          </a:p>
          <a:p>
            <a:r>
              <a:rPr lang="en-US" sz="2800" dirty="0" smtClean="0">
                <a:solidFill>
                  <a:srgbClr val="583F34"/>
                </a:solidFill>
              </a:rPr>
              <a:t>How would you represent this pattern </a:t>
            </a:r>
            <a:r>
              <a:rPr lang="en-US" sz="2800" dirty="0" smtClean="0">
                <a:solidFill>
                  <a:srgbClr val="583F34"/>
                </a:solidFill>
              </a:rPr>
              <a:t>using a drawing or diagram? </a:t>
            </a:r>
            <a:r>
              <a:rPr lang="en-US" sz="2800" dirty="0" smtClean="0">
                <a:solidFill>
                  <a:srgbClr val="583F34"/>
                </a:solidFill>
              </a:rPr>
              <a:t>In box </a:t>
            </a:r>
            <a:r>
              <a:rPr lang="en-US" sz="2800" dirty="0">
                <a:solidFill>
                  <a:srgbClr val="583F34"/>
                </a:solidFill>
              </a:rPr>
              <a:t>F</a:t>
            </a:r>
            <a:r>
              <a:rPr lang="en-US" sz="2800" dirty="0" smtClean="0">
                <a:solidFill>
                  <a:srgbClr val="583F34"/>
                </a:solidFill>
              </a:rPr>
              <a:t> </a:t>
            </a:r>
            <a:r>
              <a:rPr lang="en-US" sz="2800" dirty="0" smtClean="0">
                <a:solidFill>
                  <a:srgbClr val="583F34"/>
                </a:solidFill>
              </a:rPr>
              <a:t>on your doodle sheet, work with your group to represent the pattern.</a:t>
            </a:r>
            <a:endParaRPr lang="en-US" dirty="0"/>
          </a:p>
          <a:p>
            <a:endParaRPr lang="en-US" dirty="0"/>
          </a:p>
          <a:p>
            <a:endParaRPr lang="en-US" dirty="0"/>
          </a:p>
          <a:p>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62417"/>
            <a:ext cx="978144" cy="459302"/>
          </a:xfrm>
          <a:prstGeom prst="rect">
            <a:avLst/>
          </a:prstGeom>
        </p:spPr>
      </p:pic>
      <p:sp>
        <p:nvSpPr>
          <p:cNvPr id="8" name="Title 1"/>
          <p:cNvSpPr txBox="1">
            <a:spLocks/>
          </p:cNvSpPr>
          <p:nvPr/>
        </p:nvSpPr>
        <p:spPr>
          <a:xfrm>
            <a:off x="621041" y="266899"/>
            <a:ext cx="8229600" cy="65215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smtClean="0">
                <a:solidFill>
                  <a:srgbClr val="2B7C01"/>
                </a:solidFill>
              </a:rPr>
              <a:t>Reading: The Ecology of Animal Communities</a:t>
            </a:r>
            <a:endParaRPr lang="en-US" sz="3200" dirty="0">
              <a:solidFill>
                <a:srgbClr val="2B7C01"/>
              </a:solidFill>
            </a:endParaRPr>
          </a:p>
        </p:txBody>
      </p:sp>
      <p:pic>
        <p:nvPicPr>
          <p:cNvPr id="5" name="image30.png"/>
          <p:cNvPicPr>
            <a:picLocks noChangeAspect="1"/>
          </p:cNvPicPr>
          <p:nvPr/>
        </p:nvPicPr>
        <p:blipFill>
          <a:blip r:embed="rId4">
            <a:extLst/>
          </a:blip>
          <a:stretch>
            <a:fillRect/>
          </a:stretch>
        </p:blipFill>
        <p:spPr>
          <a:xfrm>
            <a:off x="909689" y="1345025"/>
            <a:ext cx="877602" cy="884809"/>
          </a:xfrm>
          <a:prstGeom prst="rect">
            <a:avLst/>
          </a:prstGeom>
          <a:ln w="12700" cap="flat">
            <a:noFill/>
            <a:miter lim="400000"/>
          </a:ln>
          <a:effectLst/>
        </p:spPr>
      </p:pic>
      <p:pic>
        <p:nvPicPr>
          <p:cNvPr id="6" name="pasted-image.pdf"/>
          <p:cNvPicPr>
            <a:picLocks noChangeAspect="1"/>
          </p:cNvPicPr>
          <p:nvPr/>
        </p:nvPicPr>
        <p:blipFill>
          <a:blip r:embed="rId5">
            <a:extLst/>
          </a:blip>
          <a:stretch>
            <a:fillRect/>
          </a:stretch>
        </p:blipFill>
        <p:spPr>
          <a:xfrm>
            <a:off x="925160" y="3675054"/>
            <a:ext cx="901900" cy="901900"/>
          </a:xfrm>
          <a:prstGeom prst="rect">
            <a:avLst/>
          </a:prstGeom>
          <a:ln w="12700" cap="flat">
            <a:noFill/>
            <a:miter lim="400000"/>
          </a:ln>
          <a:effectLst/>
        </p:spPr>
      </p:pic>
    </p:spTree>
    <p:extLst>
      <p:ext uri="{BB962C8B-B14F-4D97-AF65-F5344CB8AC3E}">
        <p14:creationId xmlns:p14="http://schemas.microsoft.com/office/powerpoint/2010/main" val="247800728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3" name="Content Placeholder 2"/>
          <p:cNvSpPr>
            <a:spLocks noGrp="1"/>
          </p:cNvSpPr>
          <p:nvPr>
            <p:ph idx="1"/>
          </p:nvPr>
        </p:nvSpPr>
        <p:spPr>
          <a:xfrm>
            <a:off x="1746334" y="887506"/>
            <a:ext cx="6940465" cy="4525963"/>
          </a:xfrm>
        </p:spPr>
        <p:txBody>
          <a:bodyPr>
            <a:normAutofit/>
          </a:bodyPr>
          <a:lstStyle/>
          <a:p>
            <a:pPr defTabSz="914400">
              <a:spcBef>
                <a:spcPts val="0"/>
              </a:spcBef>
            </a:pPr>
            <a:r>
              <a:rPr lang="en-US" sz="2800" dirty="0">
                <a:solidFill>
                  <a:srgbClr val="583F34"/>
                </a:solidFill>
              </a:rPr>
              <a:t>Now, read over section 2 of the handout</a:t>
            </a:r>
            <a:r>
              <a:rPr lang="en-US" sz="2800" dirty="0" smtClean="0">
                <a:solidFill>
                  <a:srgbClr val="583F34"/>
                </a:solidFill>
              </a:rPr>
              <a:t>.</a:t>
            </a:r>
            <a:endParaRPr lang="en-US" sz="2800" dirty="0" smtClean="0">
              <a:solidFill>
                <a:srgbClr val="583F34"/>
              </a:solidFill>
            </a:endParaRPr>
          </a:p>
          <a:p>
            <a:pPr defTabSz="914400">
              <a:spcBef>
                <a:spcPts val="0"/>
              </a:spcBef>
            </a:pPr>
            <a:r>
              <a:rPr lang="en-US" sz="2800" dirty="0" smtClean="0">
                <a:solidFill>
                  <a:srgbClr val="583F34"/>
                </a:solidFill>
              </a:rPr>
              <a:t>Biomass </a:t>
            </a:r>
            <a:r>
              <a:rPr lang="en-US" sz="2800" dirty="0">
                <a:solidFill>
                  <a:srgbClr val="583F34"/>
                </a:solidFill>
              </a:rPr>
              <a:t>refers to the amount of organic matter in an </a:t>
            </a:r>
            <a:r>
              <a:rPr lang="en-US" sz="2800" dirty="0" smtClean="0">
                <a:solidFill>
                  <a:srgbClr val="583F34"/>
                </a:solidFill>
              </a:rPr>
              <a:t>ecosystem</a:t>
            </a:r>
            <a:r>
              <a:rPr lang="en-US" sz="2800" dirty="0" smtClean="0">
                <a:solidFill>
                  <a:srgbClr val="583F34"/>
                </a:solidFill>
              </a:rPr>
              <a:t>. But we are talking about energy.</a:t>
            </a:r>
            <a:endParaRPr lang="en-US" sz="2800" dirty="0" smtClean="0">
              <a:solidFill>
                <a:srgbClr val="583F34"/>
              </a:solidFill>
            </a:endParaRPr>
          </a:p>
        </p:txBody>
      </p:sp>
      <p:sp>
        <p:nvSpPr>
          <p:cNvPr id="8" name="Rectangle 7"/>
          <p:cNvSpPr/>
          <p:nvPr/>
        </p:nvSpPr>
        <p:spPr>
          <a:xfrm>
            <a:off x="1816892" y="5084215"/>
            <a:ext cx="6232681" cy="1384995"/>
          </a:xfrm>
          <a:prstGeom prst="rect">
            <a:avLst/>
          </a:prstGeom>
        </p:spPr>
        <p:txBody>
          <a:bodyPr wrap="square">
            <a:spAutoFit/>
          </a:bodyPr>
          <a:lstStyle/>
          <a:p>
            <a:pPr marL="457200" indent="-457200" defTabSz="914400">
              <a:spcBef>
                <a:spcPts val="0"/>
              </a:spcBef>
              <a:buFont typeface="Arial" charset="0"/>
              <a:buChar char="•"/>
            </a:pPr>
            <a:r>
              <a:rPr lang="en-US" sz="2800" dirty="0" smtClean="0">
                <a:solidFill>
                  <a:srgbClr val="583F34"/>
                </a:solidFill>
              </a:rPr>
              <a:t>What is the relationship between biomass and energy? Record your ideas in Doodle G.</a:t>
            </a:r>
            <a:endParaRPr lang="en-US" sz="2800" dirty="0">
              <a:solidFill>
                <a:srgbClr val="583F34"/>
              </a:solidFill>
            </a:endParaRPr>
          </a:p>
        </p:txBody>
      </p:sp>
      <p:sp>
        <p:nvSpPr>
          <p:cNvPr id="9" name="Title 1"/>
          <p:cNvSpPr txBox="1">
            <a:spLocks/>
          </p:cNvSpPr>
          <p:nvPr/>
        </p:nvSpPr>
        <p:spPr>
          <a:xfrm>
            <a:off x="468641" y="114499"/>
            <a:ext cx="8229600" cy="65215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dirty="0" smtClean="0">
                <a:solidFill>
                  <a:srgbClr val="2B7C01"/>
                </a:solidFill>
              </a:rPr>
              <a:t>Reading: The Ecology of Animal Communities</a:t>
            </a:r>
            <a:endParaRPr lang="en-US" sz="3200" dirty="0">
              <a:solidFill>
                <a:srgbClr val="2B7C01"/>
              </a:solidFill>
            </a:endParaRPr>
          </a:p>
        </p:txBody>
      </p:sp>
      <p:pic>
        <p:nvPicPr>
          <p:cNvPr id="6" name="Picture 5"/>
          <p:cNvPicPr>
            <a:picLocks noChangeAspect="1"/>
          </p:cNvPicPr>
          <p:nvPr/>
        </p:nvPicPr>
        <p:blipFill>
          <a:blip r:embed="rId4"/>
          <a:stretch>
            <a:fillRect/>
          </a:stretch>
        </p:blipFill>
        <p:spPr>
          <a:xfrm>
            <a:off x="4374654" y="2490016"/>
            <a:ext cx="3771732" cy="2520404"/>
          </a:xfrm>
          <a:prstGeom prst="rect">
            <a:avLst/>
          </a:prstGeom>
        </p:spPr>
      </p:pic>
      <p:pic>
        <p:nvPicPr>
          <p:cNvPr id="10" name="image32.png"/>
          <p:cNvPicPr>
            <a:picLocks noChangeAspect="1"/>
          </p:cNvPicPr>
          <p:nvPr/>
        </p:nvPicPr>
        <p:blipFill>
          <a:blip r:embed="rId5">
            <a:extLst/>
          </a:blip>
          <a:stretch>
            <a:fillRect/>
          </a:stretch>
        </p:blipFill>
        <p:spPr>
          <a:xfrm>
            <a:off x="2412413" y="2962404"/>
            <a:ext cx="1126400" cy="1143002"/>
          </a:xfrm>
          <a:prstGeom prst="rect">
            <a:avLst/>
          </a:prstGeom>
          <a:ln w="12700" cap="flat">
            <a:noFill/>
            <a:miter lim="400000"/>
          </a:ln>
          <a:effectLst/>
        </p:spPr>
      </p:pic>
    </p:spTree>
    <p:extLst>
      <p:ext uri="{BB962C8B-B14F-4D97-AF65-F5344CB8AC3E}">
        <p14:creationId xmlns:p14="http://schemas.microsoft.com/office/powerpoint/2010/main" val="15726424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51924" y="945196"/>
            <a:ext cx="6336657" cy="5776523"/>
          </a:xfrm>
        </p:spPr>
        <p:txBody>
          <a:bodyPr>
            <a:normAutofit/>
          </a:bodyPr>
          <a:lstStyle/>
          <a:p>
            <a:r>
              <a:rPr lang="en-US" sz="2800" dirty="0" smtClean="0">
                <a:solidFill>
                  <a:srgbClr val="583F34"/>
                </a:solidFill>
              </a:rPr>
              <a:t>Now, read over section 3 of the handout.</a:t>
            </a:r>
            <a:endParaRPr lang="en-US" sz="2800" dirty="0">
              <a:solidFill>
                <a:srgbClr val="583F34"/>
              </a:solidFill>
            </a:endParaRPr>
          </a:p>
          <a:p>
            <a:r>
              <a:rPr lang="en-US" sz="2800" dirty="0" smtClean="0">
                <a:solidFill>
                  <a:srgbClr val="583F34"/>
                </a:solidFill>
              </a:rPr>
              <a:t>In what ways do the proverbs Elton quoted, communicate the patterns that ecologists have found in ecosystems?</a:t>
            </a:r>
          </a:p>
          <a:p>
            <a:r>
              <a:rPr lang="en-US" sz="2800" dirty="0" smtClean="0">
                <a:solidFill>
                  <a:srgbClr val="583F34"/>
                </a:solidFill>
              </a:rPr>
              <a:t>Answer this question in box </a:t>
            </a:r>
            <a:r>
              <a:rPr lang="en-US" sz="2800" dirty="0" smtClean="0">
                <a:solidFill>
                  <a:srgbClr val="583F34"/>
                </a:solidFill>
              </a:rPr>
              <a:t>H </a:t>
            </a:r>
            <a:r>
              <a:rPr lang="en-US" sz="2800" dirty="0" smtClean="0">
                <a:solidFill>
                  <a:srgbClr val="583F34"/>
                </a:solidFill>
              </a:rPr>
              <a:t>of your doodle sheet.</a:t>
            </a:r>
            <a:endParaRPr lang="en-US" dirty="0"/>
          </a:p>
          <a:p>
            <a:endParaRPr lang="en-US" dirty="0"/>
          </a:p>
          <a:p>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62417"/>
            <a:ext cx="978144" cy="459302"/>
          </a:xfrm>
          <a:prstGeom prst="rect">
            <a:avLst/>
          </a:prstGeom>
        </p:spPr>
      </p:pic>
      <p:sp>
        <p:nvSpPr>
          <p:cNvPr id="8" name="Title 1"/>
          <p:cNvSpPr txBox="1">
            <a:spLocks/>
          </p:cNvSpPr>
          <p:nvPr/>
        </p:nvSpPr>
        <p:spPr>
          <a:xfrm>
            <a:off x="468641" y="114499"/>
            <a:ext cx="8229600" cy="65215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200" dirty="0" smtClean="0">
                <a:solidFill>
                  <a:srgbClr val="2B7C01"/>
                </a:solidFill>
              </a:rPr>
              <a:t>Reading: The Ecology of Animal Communities</a:t>
            </a:r>
            <a:endParaRPr lang="en-US" sz="3200" dirty="0">
              <a:solidFill>
                <a:srgbClr val="2B7C01"/>
              </a:solidFill>
            </a:endParaRPr>
          </a:p>
        </p:txBody>
      </p:sp>
      <p:pic>
        <p:nvPicPr>
          <p:cNvPr id="5" name="image30.png"/>
          <p:cNvPicPr>
            <a:picLocks noChangeAspect="1"/>
          </p:cNvPicPr>
          <p:nvPr/>
        </p:nvPicPr>
        <p:blipFill>
          <a:blip r:embed="rId4">
            <a:extLst/>
          </a:blip>
          <a:stretch>
            <a:fillRect/>
          </a:stretch>
        </p:blipFill>
        <p:spPr>
          <a:xfrm>
            <a:off x="874409" y="2191801"/>
            <a:ext cx="877602" cy="884809"/>
          </a:xfrm>
          <a:prstGeom prst="rect">
            <a:avLst/>
          </a:prstGeom>
          <a:ln w="12700" cap="flat">
            <a:noFill/>
            <a:miter lim="400000"/>
          </a:ln>
          <a:effectLst/>
        </p:spPr>
      </p:pic>
    </p:spTree>
    <p:extLst>
      <p:ext uri="{BB962C8B-B14F-4D97-AF65-F5344CB8AC3E}">
        <p14:creationId xmlns:p14="http://schemas.microsoft.com/office/powerpoint/2010/main" val="41509420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583F34"/>
                </a:solidFill>
              </a:rPr>
              <a:t>Let’s further explore our model ideas</a:t>
            </a:r>
            <a:endParaRPr lang="en-US" sz="3600" dirty="0">
              <a:solidFill>
                <a:srgbClr val="583F3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5" name="Content Placeholder 2"/>
          <p:cNvSpPr>
            <a:spLocks noGrp="1"/>
          </p:cNvSpPr>
          <p:nvPr>
            <p:ph idx="1"/>
          </p:nvPr>
        </p:nvSpPr>
        <p:spPr>
          <a:xfrm>
            <a:off x="1340620" y="1417638"/>
            <a:ext cx="7346180" cy="4192493"/>
          </a:xfrm>
        </p:spPr>
        <p:txBody>
          <a:bodyPr>
            <a:normAutofit/>
          </a:bodyPr>
          <a:lstStyle/>
          <a:p>
            <a:pPr defTabSz="914400">
              <a:spcBef>
                <a:spcPts val="0"/>
              </a:spcBef>
            </a:pPr>
            <a:r>
              <a:rPr lang="en-US" dirty="0" smtClean="0">
                <a:solidFill>
                  <a:srgbClr val="5FAF29"/>
                </a:solidFill>
              </a:rPr>
              <a:t>Consider this:</a:t>
            </a:r>
          </a:p>
          <a:p>
            <a:pPr marL="657225" lvl="1" indent="-257175">
              <a:spcBef>
                <a:spcPct val="0"/>
              </a:spcBef>
              <a:defRPr/>
            </a:pPr>
            <a:r>
              <a:rPr lang="en-US" altLang="en-US" sz="2300" dirty="0">
                <a:solidFill>
                  <a:srgbClr val="583F34"/>
                </a:solidFill>
              </a:rPr>
              <a:t>How can we explain and make sense of </a:t>
            </a:r>
            <a:r>
              <a:rPr lang="en-US" altLang="en-US" sz="2300" dirty="0" smtClean="0">
                <a:solidFill>
                  <a:srgbClr val="583F34"/>
                </a:solidFill>
              </a:rPr>
              <a:t>these patterns? </a:t>
            </a:r>
            <a:r>
              <a:rPr lang="en-US" altLang="en-US" sz="2300" i="1" dirty="0">
                <a:solidFill>
                  <a:srgbClr val="583F34"/>
                </a:solidFill>
                <a:ea typeface="Cambria" charset="0"/>
                <a:cs typeface="Cambria" charset="0"/>
              </a:rPr>
              <a:t>Focus on the energy. Remember that energy can’t be created or destroyed.</a:t>
            </a:r>
          </a:p>
          <a:p>
            <a:pPr marL="814388" lvl="1" indent="-257175">
              <a:spcBef>
                <a:spcPct val="0"/>
              </a:spcBef>
              <a:defRPr/>
            </a:pPr>
            <a:r>
              <a:rPr lang="en-US" altLang="en-US" sz="2400" dirty="0" smtClean="0">
                <a:solidFill>
                  <a:srgbClr val="583F34"/>
                </a:solidFill>
              </a:rPr>
              <a:t>Where does the energy in an ecosystem initially come from</a:t>
            </a:r>
            <a:r>
              <a:rPr lang="en-US" altLang="en-US" sz="2400" dirty="0" smtClean="0">
                <a:solidFill>
                  <a:srgbClr val="583F34"/>
                </a:solidFill>
              </a:rPr>
              <a:t>? </a:t>
            </a:r>
          </a:p>
          <a:p>
            <a:pPr marL="814388" lvl="1" indent="-257175">
              <a:spcBef>
                <a:spcPct val="0"/>
              </a:spcBef>
              <a:defRPr/>
            </a:pPr>
            <a:r>
              <a:rPr lang="en-US" altLang="en-US" sz="2400" dirty="0" smtClean="0">
                <a:solidFill>
                  <a:srgbClr val="583F34"/>
                </a:solidFill>
              </a:rPr>
              <a:t>So</a:t>
            </a:r>
            <a:r>
              <a:rPr lang="is-IS" altLang="en-US" sz="2400" dirty="0">
                <a:solidFill>
                  <a:srgbClr val="583F34"/>
                </a:solidFill>
              </a:rPr>
              <a:t>…where does all that energy go</a:t>
            </a:r>
            <a:r>
              <a:rPr lang="is-IS" altLang="en-US" sz="2400" dirty="0" smtClean="0">
                <a:solidFill>
                  <a:srgbClr val="583F34"/>
                </a:solidFill>
              </a:rPr>
              <a:t>? </a:t>
            </a:r>
          </a:p>
          <a:p>
            <a:pPr marL="814388" lvl="1" indent="-257175">
              <a:spcBef>
                <a:spcPct val="0"/>
              </a:spcBef>
              <a:defRPr/>
            </a:pPr>
            <a:r>
              <a:rPr lang="en-US" altLang="en-US" sz="2400" dirty="0" smtClean="0">
                <a:solidFill>
                  <a:srgbClr val="583F34"/>
                </a:solidFill>
              </a:rPr>
              <a:t>Think about the models we have recently been working with. How do organisms use food? What happens to it in the body?</a:t>
            </a:r>
            <a:endParaRPr lang="en-US" altLang="en-US" sz="2400" dirty="0" smtClean="0">
              <a:solidFill>
                <a:srgbClr val="583F34"/>
              </a:solidFill>
            </a:endParaRPr>
          </a:p>
          <a:p>
            <a:pPr marL="814388" lvl="1" indent="-257175">
              <a:spcBef>
                <a:spcPct val="0"/>
              </a:spcBef>
              <a:defRPr/>
            </a:pPr>
            <a:r>
              <a:rPr lang="en-US" altLang="en-US" sz="2400" dirty="0" smtClean="0">
                <a:solidFill>
                  <a:srgbClr val="583F34"/>
                </a:solidFill>
              </a:rPr>
              <a:t>Write your ideas on your doodle sheet in box </a:t>
            </a:r>
            <a:r>
              <a:rPr lang="en-US" altLang="en-US" sz="2400" dirty="0" smtClean="0">
                <a:solidFill>
                  <a:srgbClr val="583F34"/>
                </a:solidFill>
              </a:rPr>
              <a:t>I.</a:t>
            </a:r>
            <a:endParaRPr lang="en-US" altLang="en-US" sz="2400" dirty="0">
              <a:solidFill>
                <a:srgbClr val="583F34"/>
              </a:solidFill>
            </a:endParaRPr>
          </a:p>
          <a:p>
            <a:pPr defTabSz="914400">
              <a:spcBef>
                <a:spcPts val="0"/>
              </a:spcBef>
            </a:pPr>
            <a:endParaRPr lang="en-US" dirty="0" smtClean="0">
              <a:solidFill>
                <a:srgbClr val="5FAF29"/>
              </a:solidFill>
            </a:endParaRPr>
          </a:p>
          <a:p>
            <a:pPr lvl="1" defTabSz="914400">
              <a:spcBef>
                <a:spcPts val="0"/>
              </a:spcBef>
            </a:pPr>
            <a:endParaRPr lang="en-US" dirty="0" smtClean="0">
              <a:solidFill>
                <a:srgbClr val="5FAF29"/>
              </a:solidFill>
            </a:endParaRPr>
          </a:p>
        </p:txBody>
      </p:sp>
      <p:pic>
        <p:nvPicPr>
          <p:cNvPr id="6" name="image32.png"/>
          <p:cNvPicPr>
            <a:picLocks noChangeAspect="1"/>
          </p:cNvPicPr>
          <p:nvPr/>
        </p:nvPicPr>
        <p:blipFill>
          <a:blip r:embed="rId4">
            <a:extLst/>
          </a:blip>
          <a:stretch>
            <a:fillRect/>
          </a:stretch>
        </p:blipFill>
        <p:spPr>
          <a:xfrm>
            <a:off x="398888" y="1956858"/>
            <a:ext cx="1126400" cy="1143002"/>
          </a:xfrm>
          <a:prstGeom prst="rect">
            <a:avLst/>
          </a:prstGeom>
          <a:ln w="12700" cap="flat">
            <a:noFill/>
            <a:miter lim="400000"/>
          </a:ln>
          <a:effectLst/>
        </p:spPr>
      </p:pic>
      <p:pic>
        <p:nvPicPr>
          <p:cNvPr id="7" name="image30.png"/>
          <p:cNvPicPr>
            <a:picLocks noChangeAspect="1"/>
          </p:cNvPicPr>
          <p:nvPr/>
        </p:nvPicPr>
        <p:blipFill>
          <a:blip r:embed="rId5">
            <a:extLst/>
          </a:blip>
          <a:stretch>
            <a:fillRect/>
          </a:stretch>
        </p:blipFill>
        <p:spPr>
          <a:xfrm>
            <a:off x="523287" y="4202893"/>
            <a:ext cx="877602" cy="884809"/>
          </a:xfrm>
          <a:prstGeom prst="rect">
            <a:avLst/>
          </a:prstGeom>
          <a:ln w="12700" cap="flat">
            <a:noFill/>
            <a:miter lim="400000"/>
          </a:ln>
          <a:effectLst/>
        </p:spPr>
      </p:pic>
    </p:spTree>
    <p:extLst>
      <p:ext uri="{BB962C8B-B14F-4D97-AF65-F5344CB8AC3E}">
        <p14:creationId xmlns:p14="http://schemas.microsoft.com/office/powerpoint/2010/main" val="10070070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583F34"/>
                </a:solidFill>
              </a:rPr>
              <a:t>Bucket Brigade</a:t>
            </a:r>
            <a:endParaRPr lang="en-US" sz="3600" dirty="0">
              <a:solidFill>
                <a:srgbClr val="583F3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5" name="Content Placeholder 2"/>
          <p:cNvSpPr>
            <a:spLocks noGrp="1"/>
          </p:cNvSpPr>
          <p:nvPr>
            <p:ph idx="1"/>
          </p:nvPr>
        </p:nvSpPr>
        <p:spPr>
          <a:xfrm>
            <a:off x="457200" y="1417638"/>
            <a:ext cx="8229600" cy="4542895"/>
          </a:xfrm>
        </p:spPr>
        <p:txBody>
          <a:bodyPr>
            <a:normAutofit fontScale="62500" lnSpcReduction="20000"/>
          </a:bodyPr>
          <a:lstStyle/>
          <a:p>
            <a:pPr marL="0" indent="0">
              <a:buNone/>
            </a:pPr>
            <a:r>
              <a:rPr lang="en-US" altLang="en-US" b="1" i="1" u="sng" dirty="0">
                <a:solidFill>
                  <a:srgbClr val="D06A28"/>
                </a:solidFill>
                <a:latin typeface="Cambria" charset="0"/>
              </a:rPr>
              <a:t>How to Play:</a:t>
            </a:r>
          </a:p>
          <a:p>
            <a:pPr marL="0" indent="0">
              <a:buNone/>
            </a:pPr>
            <a:endParaRPr lang="en-US" altLang="en-US" b="1" i="1" dirty="0">
              <a:solidFill>
                <a:srgbClr val="D06A28"/>
              </a:solidFill>
              <a:latin typeface="Cambria" charset="0"/>
            </a:endParaRPr>
          </a:p>
          <a:p>
            <a:pPr marL="0" indent="0">
              <a:buFontTx/>
              <a:buAutoNum type="arabicPeriod"/>
            </a:pPr>
            <a:r>
              <a:rPr lang="en-US" altLang="en-US" dirty="0">
                <a:solidFill>
                  <a:srgbClr val="D06A28"/>
                </a:solidFill>
              </a:rPr>
              <a:t>Each team has 5 players. </a:t>
            </a:r>
          </a:p>
          <a:p>
            <a:pPr marL="0" indent="0">
              <a:buFontTx/>
              <a:buAutoNum type="arabicPeriod"/>
            </a:pPr>
            <a:r>
              <a:rPr lang="en-US" altLang="en-US" dirty="0">
                <a:solidFill>
                  <a:srgbClr val="D06A28"/>
                </a:solidFill>
              </a:rPr>
              <a:t>Each player has a bottle with a hole at the bottom. </a:t>
            </a:r>
          </a:p>
          <a:p>
            <a:pPr marL="0" indent="0">
              <a:buFontTx/>
              <a:buAutoNum type="arabicPeriod"/>
            </a:pPr>
            <a:r>
              <a:rPr lang="en-US" altLang="en-US" dirty="0">
                <a:solidFill>
                  <a:srgbClr val="D06A28"/>
                </a:solidFill>
              </a:rPr>
              <a:t> Player #1 keeps hole covered the whole time. All others must leave hole UNCOVERED at all times. </a:t>
            </a:r>
            <a:r>
              <a:rPr lang="en-US" altLang="en-US" i="1" dirty="0">
                <a:solidFill>
                  <a:srgbClr val="D06A28"/>
                </a:solidFill>
              </a:rPr>
              <a:t>Exception: player 5 covers hole once they get back to the “source”. </a:t>
            </a:r>
          </a:p>
          <a:p>
            <a:pPr marL="0" indent="0">
              <a:buFontTx/>
              <a:buAutoNum type="arabicPeriod"/>
            </a:pPr>
            <a:r>
              <a:rPr lang="en-US" altLang="en-US" dirty="0">
                <a:solidFill>
                  <a:srgbClr val="D06A28"/>
                </a:solidFill>
              </a:rPr>
              <a:t> Player #1 will cover the hole and fill up the bottle from the “source”. </a:t>
            </a:r>
          </a:p>
          <a:p>
            <a:pPr marL="0" indent="0">
              <a:buFontTx/>
              <a:buAutoNum type="arabicPeriod"/>
            </a:pPr>
            <a:r>
              <a:rPr lang="en-US" altLang="en-US" dirty="0">
                <a:solidFill>
                  <a:srgbClr val="D06A28"/>
                </a:solidFill>
              </a:rPr>
              <a:t> Player #1 then goes to player #2 and transfers all the water to bottle#2.</a:t>
            </a:r>
          </a:p>
          <a:p>
            <a:pPr marL="0" indent="0">
              <a:buFontTx/>
              <a:buAutoNum type="arabicPeriod"/>
            </a:pPr>
            <a:r>
              <a:rPr lang="en-US" altLang="en-US" dirty="0">
                <a:solidFill>
                  <a:srgbClr val="D06A28"/>
                </a:solidFill>
              </a:rPr>
              <a:t> Continue transferring in this way until you reach player #5. Player 5 (with hole still uncovered) runs back to source. Once you get there you may cover the hole. </a:t>
            </a:r>
          </a:p>
          <a:p>
            <a:pPr marL="0" indent="0">
              <a:buFontTx/>
              <a:buAutoNum type="arabicPeriod"/>
            </a:pPr>
            <a:r>
              <a:rPr lang="en-US" altLang="en-US" dirty="0">
                <a:solidFill>
                  <a:srgbClr val="D06A28"/>
                </a:solidFill>
              </a:rPr>
              <a:t> We will measure the contents of all bottle #5’s. Team with the most water left wins.</a:t>
            </a:r>
          </a:p>
          <a:p>
            <a:pPr defTabSz="914400">
              <a:spcBef>
                <a:spcPts val="0"/>
              </a:spcBef>
            </a:pPr>
            <a:endParaRPr lang="en-US" dirty="0" smtClean="0">
              <a:solidFill>
                <a:srgbClr val="5FAF29"/>
              </a:solidFill>
            </a:endParaRPr>
          </a:p>
          <a:p>
            <a:pPr lvl="1" defTabSz="914400">
              <a:spcBef>
                <a:spcPts val="0"/>
              </a:spcBef>
            </a:pPr>
            <a:endParaRPr lang="en-US" dirty="0" smtClean="0">
              <a:solidFill>
                <a:srgbClr val="5FAF29"/>
              </a:solidFill>
            </a:endParaRPr>
          </a:p>
        </p:txBody>
      </p:sp>
    </p:spTree>
    <p:extLst>
      <p:ext uri="{BB962C8B-B14F-4D97-AF65-F5344CB8AC3E}">
        <p14:creationId xmlns:p14="http://schemas.microsoft.com/office/powerpoint/2010/main" val="3802678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Content Placeholder 2"/>
          <p:cNvSpPr>
            <a:spLocks noGrp="1"/>
          </p:cNvSpPr>
          <p:nvPr>
            <p:ph idx="1"/>
          </p:nvPr>
        </p:nvSpPr>
        <p:spPr>
          <a:xfrm>
            <a:off x="1869812" y="1567908"/>
            <a:ext cx="7050451" cy="3326861"/>
          </a:xfrm>
        </p:spPr>
        <p:txBody>
          <a:bodyPr>
            <a:noAutofit/>
          </a:bodyPr>
          <a:lstStyle/>
          <a:p>
            <a:r>
              <a:rPr lang="en-US" altLang="en-US" sz="2400" dirty="0">
                <a:solidFill>
                  <a:srgbClr val="583F34"/>
                </a:solidFill>
              </a:rPr>
              <a:t>About how much water did your group lose between #1 and #5?</a:t>
            </a:r>
          </a:p>
          <a:p>
            <a:r>
              <a:rPr lang="en-US" altLang="en-US" sz="2400" dirty="0">
                <a:solidFill>
                  <a:srgbClr val="583F34"/>
                </a:solidFill>
              </a:rPr>
              <a:t>What happened to the water? </a:t>
            </a:r>
          </a:p>
          <a:p>
            <a:pPr marL="342900" lvl="1" indent="0">
              <a:buNone/>
            </a:pPr>
            <a:r>
              <a:rPr lang="en-US" altLang="en-US" sz="2100" dirty="0">
                <a:solidFill>
                  <a:srgbClr val="583F34"/>
                </a:solidFill>
              </a:rPr>
              <a:t>- Is it gone from the universe? </a:t>
            </a:r>
          </a:p>
          <a:p>
            <a:r>
              <a:rPr lang="en-US" altLang="en-US" sz="2400" dirty="0">
                <a:solidFill>
                  <a:srgbClr val="583F34"/>
                </a:solidFill>
              </a:rPr>
              <a:t>This is </a:t>
            </a:r>
            <a:r>
              <a:rPr lang="en-US" altLang="en-US" sz="2400" dirty="0" smtClean="0">
                <a:solidFill>
                  <a:srgbClr val="583F34"/>
                </a:solidFill>
              </a:rPr>
              <a:t>meant to be a </a:t>
            </a:r>
            <a:r>
              <a:rPr lang="en-US" altLang="en-US" sz="2400" dirty="0">
                <a:solidFill>
                  <a:srgbClr val="583F34"/>
                </a:solidFill>
              </a:rPr>
              <a:t>simulation of an ecosystem</a:t>
            </a:r>
            <a:r>
              <a:rPr lang="en-US" altLang="en-US" sz="2400" dirty="0" smtClean="0">
                <a:solidFill>
                  <a:srgbClr val="583F34"/>
                </a:solidFill>
              </a:rPr>
              <a:t>…</a:t>
            </a:r>
          </a:p>
          <a:p>
            <a:pPr lvl="1"/>
            <a:r>
              <a:rPr lang="en-US" altLang="en-US" sz="2100" dirty="0" smtClean="0">
                <a:solidFill>
                  <a:srgbClr val="583F34"/>
                </a:solidFill>
              </a:rPr>
              <a:t> What does the water represent? </a:t>
            </a:r>
          </a:p>
          <a:p>
            <a:pPr lvl="1"/>
            <a:r>
              <a:rPr lang="en-US" altLang="en-US" sz="2100" dirty="0" smtClean="0">
                <a:solidFill>
                  <a:srgbClr val="583F34"/>
                </a:solidFill>
              </a:rPr>
              <a:t>What </a:t>
            </a:r>
            <a:r>
              <a:rPr lang="en-US" altLang="en-US" sz="2100" dirty="0">
                <a:solidFill>
                  <a:srgbClr val="583F34"/>
                </a:solidFill>
              </a:rPr>
              <a:t>does the bucket of water (“source”) represent? </a:t>
            </a:r>
          </a:p>
          <a:p>
            <a:pPr lvl="1"/>
            <a:endParaRPr lang="en-US" altLang="en-US" sz="2100" dirty="0"/>
          </a:p>
          <a:p>
            <a:pPr marL="342900" lvl="1" indent="0">
              <a:buNone/>
            </a:pPr>
            <a:r>
              <a:rPr lang="en-US" altLang="en-US" sz="2100" dirty="0" smtClean="0">
                <a:solidFill>
                  <a:srgbClr val="583F34"/>
                </a:solidFill>
              </a:rPr>
              <a:t>How </a:t>
            </a:r>
            <a:r>
              <a:rPr lang="en-US" altLang="en-US" sz="2100" dirty="0">
                <a:solidFill>
                  <a:srgbClr val="583F34"/>
                </a:solidFill>
              </a:rPr>
              <a:t>is this game similar to what happens in a food chain?</a:t>
            </a:r>
          </a:p>
          <a:p>
            <a:pPr marL="342900" lvl="1" indent="0">
              <a:buNone/>
            </a:pPr>
            <a:r>
              <a:rPr lang="en-US" altLang="en-US" sz="2100" dirty="0" smtClean="0">
                <a:solidFill>
                  <a:srgbClr val="583F34"/>
                </a:solidFill>
              </a:rPr>
              <a:t>Explain, in Doodle J </a:t>
            </a:r>
            <a:r>
              <a:rPr lang="en-US" altLang="en-US" sz="2100" dirty="0">
                <a:solidFill>
                  <a:srgbClr val="583F34"/>
                </a:solidFill>
              </a:rPr>
              <a:t>in your own words why energy isn’t “recycled” (like matter) in an ecosystem, but must be constantly supplied by the sun.</a:t>
            </a:r>
          </a:p>
        </p:txBody>
      </p:sp>
      <p:sp>
        <p:nvSpPr>
          <p:cNvPr id="2" name="Title 1"/>
          <p:cNvSpPr>
            <a:spLocks noGrp="1"/>
          </p:cNvSpPr>
          <p:nvPr>
            <p:ph type="title"/>
          </p:nvPr>
        </p:nvSpPr>
        <p:spPr/>
        <p:txBody>
          <a:bodyPr>
            <a:normAutofit fontScale="90000"/>
          </a:bodyPr>
          <a:lstStyle/>
          <a:p>
            <a:r>
              <a:rPr lang="en-US" dirty="0" smtClean="0"/>
              <a:t>How does the bucket brigade help us understand biomass in ecosystems?</a:t>
            </a:r>
            <a:endParaRPr lang="en-US" dirty="0"/>
          </a:p>
        </p:txBody>
      </p:sp>
      <p:pic>
        <p:nvPicPr>
          <p:cNvPr id="4" name="image30.png"/>
          <p:cNvPicPr>
            <a:picLocks noChangeAspect="1"/>
          </p:cNvPicPr>
          <p:nvPr/>
        </p:nvPicPr>
        <p:blipFill>
          <a:blip r:embed="rId3">
            <a:extLst/>
          </a:blip>
          <a:stretch>
            <a:fillRect/>
          </a:stretch>
        </p:blipFill>
        <p:spPr>
          <a:xfrm>
            <a:off x="609813" y="4943821"/>
            <a:ext cx="877602" cy="884809"/>
          </a:xfrm>
          <a:prstGeom prst="rect">
            <a:avLst/>
          </a:prstGeom>
          <a:ln w="12700" cap="flat">
            <a:noFill/>
            <a:miter lim="400000"/>
          </a:ln>
          <a:effectLst/>
        </p:spPr>
      </p:pic>
      <p:pic>
        <p:nvPicPr>
          <p:cNvPr id="5" name="image32.png"/>
          <p:cNvPicPr>
            <a:picLocks noChangeAspect="1"/>
          </p:cNvPicPr>
          <p:nvPr/>
        </p:nvPicPr>
        <p:blipFill>
          <a:blip r:embed="rId4">
            <a:extLst/>
          </a:blip>
          <a:stretch>
            <a:fillRect/>
          </a:stretch>
        </p:blipFill>
        <p:spPr>
          <a:xfrm>
            <a:off x="487086" y="2450811"/>
            <a:ext cx="1126400" cy="1143002"/>
          </a:xfrm>
          <a:prstGeom prst="rect">
            <a:avLst/>
          </a:prstGeom>
          <a:ln w="12700" cap="flat">
            <a:noFill/>
            <a:miter lim="400000"/>
          </a:ln>
          <a:effectLst/>
        </p:spPr>
      </p:pic>
    </p:spTree>
    <p:extLst>
      <p:ext uri="{BB962C8B-B14F-4D97-AF65-F5344CB8AC3E}">
        <p14:creationId xmlns:p14="http://schemas.microsoft.com/office/powerpoint/2010/main" val="9068437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627">
                                            <p:txEl>
                                              <p:pRg st="0" end="0"/>
                                            </p:txEl>
                                          </p:spTgt>
                                        </p:tgtEl>
                                        <p:attrNameLst>
                                          <p:attrName>style.visibility</p:attrName>
                                        </p:attrNameLst>
                                      </p:cBhvr>
                                      <p:to>
                                        <p:strVal val="visible"/>
                                      </p:to>
                                    </p:set>
                                    <p:anim calcmode="lin" valueType="num">
                                      <p:cBhvr additive="base">
                                        <p:cTn id="7" dur="500" fill="hold"/>
                                        <p:tgtEl>
                                          <p:spTgt spid="266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66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627">
                                            <p:txEl>
                                              <p:pRg st="1" end="1"/>
                                            </p:txEl>
                                          </p:spTgt>
                                        </p:tgtEl>
                                        <p:attrNameLst>
                                          <p:attrName>style.visibility</p:attrName>
                                        </p:attrNameLst>
                                      </p:cBhvr>
                                      <p:to>
                                        <p:strVal val="visible"/>
                                      </p:to>
                                    </p:set>
                                    <p:anim calcmode="lin" valueType="num">
                                      <p:cBhvr additive="base">
                                        <p:cTn id="13" dur="500" fill="hold"/>
                                        <p:tgtEl>
                                          <p:spTgt spid="2662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62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26627">
                                            <p:txEl>
                                              <p:pRg st="2" end="2"/>
                                            </p:txEl>
                                          </p:spTgt>
                                        </p:tgtEl>
                                        <p:attrNameLst>
                                          <p:attrName>style.visibility</p:attrName>
                                        </p:attrNameLst>
                                      </p:cBhvr>
                                      <p:to>
                                        <p:strVal val="visible"/>
                                      </p:to>
                                    </p:set>
                                    <p:anim calcmode="lin" valueType="num">
                                      <p:cBhvr additive="base">
                                        <p:cTn id="17" dur="500" fill="hold"/>
                                        <p:tgtEl>
                                          <p:spTgt spid="2662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66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6627">
                                            <p:txEl>
                                              <p:pRg st="3" end="3"/>
                                            </p:txEl>
                                          </p:spTgt>
                                        </p:tgtEl>
                                        <p:attrNameLst>
                                          <p:attrName>style.visibility</p:attrName>
                                        </p:attrNameLst>
                                      </p:cBhvr>
                                      <p:to>
                                        <p:strVal val="visible"/>
                                      </p:to>
                                    </p:set>
                                    <p:anim calcmode="lin" valueType="num">
                                      <p:cBhvr additive="base">
                                        <p:cTn id="23" dur="500" fill="hold"/>
                                        <p:tgtEl>
                                          <p:spTgt spid="26627">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662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6627">
                                            <p:txEl>
                                              <p:pRg st="4" end="4"/>
                                            </p:txEl>
                                          </p:spTgt>
                                        </p:tgtEl>
                                        <p:attrNameLst>
                                          <p:attrName>style.visibility</p:attrName>
                                        </p:attrNameLst>
                                      </p:cBhvr>
                                      <p:to>
                                        <p:strVal val="visible"/>
                                      </p:to>
                                    </p:set>
                                    <p:anim calcmode="lin" valueType="num">
                                      <p:cBhvr additive="base">
                                        <p:cTn id="29" dur="500" fill="hold"/>
                                        <p:tgtEl>
                                          <p:spTgt spid="26627">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662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6627">
                                            <p:txEl>
                                              <p:pRg st="5" end="5"/>
                                            </p:txEl>
                                          </p:spTgt>
                                        </p:tgtEl>
                                        <p:attrNameLst>
                                          <p:attrName>style.visibility</p:attrName>
                                        </p:attrNameLst>
                                      </p:cBhvr>
                                      <p:to>
                                        <p:strVal val="visible"/>
                                      </p:to>
                                    </p:set>
                                    <p:anim calcmode="lin" valueType="num">
                                      <p:cBhvr additive="base">
                                        <p:cTn id="35" dur="500" fill="hold"/>
                                        <p:tgtEl>
                                          <p:spTgt spid="26627">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6627">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6627">
                                            <p:txEl>
                                              <p:pRg st="7" end="7"/>
                                            </p:txEl>
                                          </p:spTgt>
                                        </p:tgtEl>
                                        <p:attrNameLst>
                                          <p:attrName>style.visibility</p:attrName>
                                        </p:attrNameLst>
                                      </p:cBhvr>
                                      <p:to>
                                        <p:strVal val="visible"/>
                                      </p:to>
                                    </p:set>
                                    <p:anim calcmode="lin" valueType="num">
                                      <p:cBhvr additive="base">
                                        <p:cTn id="39" dur="500" fill="hold"/>
                                        <p:tgtEl>
                                          <p:spTgt spid="26627">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6627">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6627">
                                            <p:txEl>
                                              <p:pRg st="8" end="8"/>
                                            </p:txEl>
                                          </p:spTgt>
                                        </p:tgtEl>
                                        <p:attrNameLst>
                                          <p:attrName>style.visibility</p:attrName>
                                        </p:attrNameLst>
                                      </p:cBhvr>
                                      <p:to>
                                        <p:strVal val="visible"/>
                                      </p:to>
                                    </p:set>
                                    <p:anim calcmode="lin" valueType="num">
                                      <p:cBhvr additive="base">
                                        <p:cTn id="43" dur="500" fill="hold"/>
                                        <p:tgtEl>
                                          <p:spTgt spid="26627">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662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583F34"/>
                </a:solidFill>
              </a:rPr>
              <a:t>Biomass in Ecosystems</a:t>
            </a:r>
            <a:endParaRPr lang="en-US" sz="3600" dirty="0">
              <a:solidFill>
                <a:srgbClr val="583F3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5" name="Content Placeholder 2"/>
          <p:cNvSpPr>
            <a:spLocks noGrp="1"/>
          </p:cNvSpPr>
          <p:nvPr>
            <p:ph idx="1"/>
          </p:nvPr>
        </p:nvSpPr>
        <p:spPr>
          <a:xfrm>
            <a:off x="457200" y="1417638"/>
            <a:ext cx="8229600" cy="4192493"/>
          </a:xfrm>
        </p:spPr>
        <p:txBody>
          <a:bodyPr/>
          <a:lstStyle/>
          <a:p>
            <a:pPr defTabSz="914400">
              <a:spcBef>
                <a:spcPts val="0"/>
              </a:spcBef>
            </a:pPr>
            <a:r>
              <a:rPr lang="en-US" sz="2800" dirty="0" smtClean="0">
                <a:solidFill>
                  <a:srgbClr val="5FAF29"/>
                </a:solidFill>
              </a:rPr>
              <a:t>Our initial model </a:t>
            </a:r>
            <a:r>
              <a:rPr lang="en-US" sz="2800" dirty="0" smtClean="0">
                <a:solidFill>
                  <a:srgbClr val="5FAF29"/>
                </a:solidFill>
              </a:rPr>
              <a:t>ideas were about the ecosphere. Now that you’ve thought about real ecosystems, r</a:t>
            </a:r>
            <a:r>
              <a:rPr lang="en-US" sz="2800" dirty="0" smtClean="0">
                <a:solidFill>
                  <a:srgbClr val="5FAF29"/>
                </a:solidFill>
              </a:rPr>
              <a:t>eturn </a:t>
            </a:r>
            <a:r>
              <a:rPr lang="en-US" sz="2800" dirty="0" smtClean="0">
                <a:solidFill>
                  <a:srgbClr val="5FAF29"/>
                </a:solidFill>
              </a:rPr>
              <a:t>to your initial model: are there any additional ideas we should include? Modify? Eliminate</a:t>
            </a:r>
            <a:r>
              <a:rPr lang="en-US" sz="2800" dirty="0" smtClean="0">
                <a:solidFill>
                  <a:srgbClr val="5FAF29"/>
                </a:solidFill>
              </a:rPr>
              <a:t>?</a:t>
            </a:r>
          </a:p>
          <a:p>
            <a:pPr defTabSz="914400">
              <a:spcBef>
                <a:spcPts val="0"/>
              </a:spcBef>
            </a:pPr>
            <a:r>
              <a:rPr lang="en-US" sz="2800" dirty="0" smtClean="0">
                <a:solidFill>
                  <a:srgbClr val="5FAF29"/>
                </a:solidFill>
              </a:rPr>
              <a:t>Can we answer our original driving question?</a:t>
            </a:r>
            <a:endParaRPr lang="en-US" sz="2800" dirty="0" smtClean="0">
              <a:solidFill>
                <a:srgbClr val="5FAF29"/>
              </a:solidFill>
            </a:endParaRPr>
          </a:p>
          <a:p>
            <a:pPr defTabSz="914400">
              <a:spcBef>
                <a:spcPts val="0"/>
              </a:spcBef>
            </a:pPr>
            <a:endParaRPr lang="en-US" altLang="en-US" sz="2400" dirty="0">
              <a:solidFill>
                <a:srgbClr val="583F34"/>
              </a:solidFill>
            </a:endParaRPr>
          </a:p>
          <a:p>
            <a:pPr defTabSz="914400">
              <a:spcBef>
                <a:spcPts val="0"/>
              </a:spcBef>
            </a:pPr>
            <a:r>
              <a:rPr lang="en-US" dirty="0" smtClean="0">
                <a:solidFill>
                  <a:srgbClr val="5FAF29"/>
                </a:solidFill>
              </a:rPr>
              <a:t>Write our model in box </a:t>
            </a:r>
            <a:r>
              <a:rPr lang="en-US" dirty="0" smtClean="0">
                <a:solidFill>
                  <a:srgbClr val="5FAF29"/>
                </a:solidFill>
              </a:rPr>
              <a:t>K </a:t>
            </a:r>
            <a:r>
              <a:rPr lang="en-US" dirty="0" smtClean="0">
                <a:solidFill>
                  <a:srgbClr val="5FAF29"/>
                </a:solidFill>
              </a:rPr>
              <a:t>on your doodle</a:t>
            </a:r>
            <a:r>
              <a:rPr lang="en-US" dirty="0" smtClean="0">
                <a:solidFill>
                  <a:srgbClr val="5FAF29"/>
                </a:solidFill>
              </a:rPr>
              <a:t>.</a:t>
            </a:r>
          </a:p>
          <a:p>
            <a:pPr marL="0" indent="0" algn="ctr" defTabSz="914400">
              <a:spcBef>
                <a:spcPts val="0"/>
              </a:spcBef>
              <a:buNone/>
            </a:pPr>
            <a:r>
              <a:rPr lang="en-US" dirty="0" smtClean="0"/>
              <a:t>[insert class ideas here]</a:t>
            </a:r>
            <a:endParaRPr lang="en-US" dirty="0" smtClean="0"/>
          </a:p>
          <a:p>
            <a:pPr lvl="1" defTabSz="914400">
              <a:spcBef>
                <a:spcPts val="0"/>
              </a:spcBef>
            </a:pPr>
            <a:endParaRPr lang="en-US" dirty="0" smtClean="0">
              <a:solidFill>
                <a:srgbClr val="5FAF29"/>
              </a:solidFill>
            </a:endParaRPr>
          </a:p>
        </p:txBody>
      </p:sp>
    </p:spTree>
    <p:extLst>
      <p:ext uri="{BB962C8B-B14F-4D97-AF65-F5344CB8AC3E}">
        <p14:creationId xmlns:p14="http://schemas.microsoft.com/office/powerpoint/2010/main" val="12062752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LS03 </a:t>
            </a:r>
            <a:r>
              <a:rPr lang="en-US" sz="2400" dirty="0">
                <a:solidFill>
                  <a:schemeClr val="bg1"/>
                </a:solidFill>
              </a:rPr>
              <a:t>Teacher Resource: </a:t>
            </a:r>
            <a:r>
              <a:rPr lang="en-US" sz="2400" dirty="0">
                <a:solidFill>
                  <a:schemeClr val="bg1"/>
                </a:solidFill>
                <a:latin typeface="Arial" panose="020B0604020202020204" pitchFamily="34" charset="0"/>
                <a:cs typeface="Arial" panose="020B0604020202020204" pitchFamily="34" charset="0"/>
              </a:rPr>
              <a:t>Learning Segment Wrap-Up</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2" name="Content Placeholder 2"/>
          <p:cNvSpPr txBox="1">
            <a:spLocks/>
          </p:cNvSpPr>
          <p:nvPr/>
        </p:nvSpPr>
        <p:spPr>
          <a:xfrm>
            <a:off x="417137" y="4391556"/>
            <a:ext cx="8384876" cy="1980486"/>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spcBef>
                <a:spcPts val="0"/>
              </a:spcBef>
              <a:spcAft>
                <a:spcPts val="600"/>
              </a:spcAft>
              <a:buNone/>
            </a:pPr>
            <a:r>
              <a:rPr lang="en-US" sz="2000" b="1" dirty="0">
                <a:solidFill>
                  <a:srgbClr val="5FAF29"/>
                </a:solidFill>
                <a:latin typeface="Arial" panose="020B0604020202020204" pitchFamily="34" charset="0"/>
                <a:cs typeface="Arial" panose="020B0604020202020204" pitchFamily="34" charset="0"/>
              </a:rPr>
              <a:t>What did we </a:t>
            </a:r>
            <a:r>
              <a:rPr lang="en-US" sz="2000" b="1" dirty="0" smtClean="0">
                <a:solidFill>
                  <a:srgbClr val="5FAF29"/>
                </a:solidFill>
                <a:latin typeface="Arial" panose="020B0604020202020204" pitchFamily="34" charset="0"/>
                <a:cs typeface="Arial" panose="020B0604020202020204" pitchFamily="34" charset="0"/>
              </a:rPr>
              <a:t>figure out</a:t>
            </a:r>
            <a:r>
              <a:rPr lang="en-US" sz="2000" b="1" dirty="0" smtClean="0">
                <a:solidFill>
                  <a:srgbClr val="5FAF29"/>
                </a:solidFill>
                <a:latin typeface="Arial" panose="020B0604020202020204" pitchFamily="34" charset="0"/>
                <a:cs typeface="Arial" panose="020B0604020202020204" pitchFamily="34" charset="0"/>
              </a:rPr>
              <a:t>? </a:t>
            </a:r>
            <a:r>
              <a:rPr lang="en-US" sz="2000" dirty="0" smtClean="0">
                <a:solidFill>
                  <a:srgbClr val="5FAF29"/>
                </a:solidFill>
                <a:latin typeface="Arial" panose="020B0604020202020204" pitchFamily="34" charset="0"/>
                <a:cs typeface="Arial" panose="020B0604020202020204" pitchFamily="34" charset="0"/>
              </a:rPr>
              <a:t>We </a:t>
            </a:r>
            <a:r>
              <a:rPr lang="en-US" sz="2000" dirty="0" smtClean="0">
                <a:solidFill>
                  <a:srgbClr val="5FAF29"/>
                </a:solidFill>
                <a:latin typeface="Arial" panose="020B0604020202020204" pitchFamily="34" charset="0"/>
                <a:cs typeface="Arial" panose="020B0604020202020204" pitchFamily="34" charset="0"/>
              </a:rPr>
              <a:t>further explored energy related </a:t>
            </a:r>
            <a:r>
              <a:rPr lang="en-US" sz="2000" dirty="0" smtClean="0">
                <a:solidFill>
                  <a:srgbClr val="5FAF29"/>
                </a:solidFill>
                <a:latin typeface="Arial" panose="020B0604020202020204" pitchFamily="34" charset="0"/>
                <a:cs typeface="Arial" panose="020B0604020202020204" pitchFamily="34" charset="0"/>
              </a:rPr>
              <a:t>ideas in food chains </a:t>
            </a:r>
            <a:r>
              <a:rPr lang="en-US" sz="2000" dirty="0" smtClean="0">
                <a:solidFill>
                  <a:srgbClr val="5FAF29"/>
                </a:solidFill>
                <a:latin typeface="Arial" panose="020B0604020202020204" pitchFamily="34" charset="0"/>
                <a:cs typeface="Arial" panose="020B0604020202020204" pitchFamily="34" charset="0"/>
              </a:rPr>
              <a:t>and participated in an activity that helped them to better understand what is meant by “heat loss” in an ecosystem. </a:t>
            </a:r>
            <a:r>
              <a:rPr lang="en-US" sz="2000" dirty="0" smtClean="0">
                <a:solidFill>
                  <a:srgbClr val="5FAF29"/>
                </a:solidFill>
                <a:latin typeface="Arial" panose="020B0604020202020204" pitchFamily="34" charset="0"/>
                <a:cs typeface="Arial" panose="020B0604020202020204" pitchFamily="34" charset="0"/>
              </a:rPr>
              <a:t>We finalized our model and answered the driving question. </a:t>
            </a:r>
            <a:endParaRPr lang="en-US" sz="2000" dirty="0" smtClean="0">
              <a:solidFill>
                <a:srgbClr val="5FAF29"/>
              </a:solidFill>
              <a:latin typeface="Arial" panose="020B0604020202020204" pitchFamily="34" charset="0"/>
              <a:cs typeface="Arial" panose="020B0604020202020204" pitchFamily="34" charset="0"/>
            </a:endParaRPr>
          </a:p>
        </p:txBody>
      </p:sp>
      <p:grpSp>
        <p:nvGrpSpPr>
          <p:cNvPr id="13" name="Group 12"/>
          <p:cNvGrpSpPr/>
          <p:nvPr/>
        </p:nvGrpSpPr>
        <p:grpSpPr>
          <a:xfrm>
            <a:off x="2710866" y="810405"/>
            <a:ext cx="3747084" cy="3048533"/>
            <a:chOff x="2509706" y="936769"/>
            <a:chExt cx="3747084" cy="3048533"/>
          </a:xfrm>
        </p:grpSpPr>
        <p:grpSp>
          <p:nvGrpSpPr>
            <p:cNvPr id="14" name="Group 13"/>
            <p:cNvGrpSpPr/>
            <p:nvPr/>
          </p:nvGrpSpPr>
          <p:grpSpPr>
            <a:xfrm>
              <a:off x="2509706" y="1409784"/>
              <a:ext cx="3747084" cy="2575518"/>
              <a:chOff x="2509706" y="1409784"/>
              <a:chExt cx="3747084" cy="2575518"/>
            </a:xfrm>
          </p:grpSpPr>
          <p:sp>
            <p:nvSpPr>
              <p:cNvPr id="23" name="Isosceles Triangle 26"/>
              <p:cNvSpPr/>
              <p:nvPr/>
            </p:nvSpPr>
            <p:spPr>
              <a:xfrm>
                <a:off x="3011648" y="1409784"/>
                <a:ext cx="2743200" cy="2364828"/>
              </a:xfrm>
              <a:prstGeom prst="triangle">
                <a:avLst/>
              </a:prstGeom>
              <a:noFill/>
              <a:ln w="31750">
                <a:solidFill>
                  <a:srgbClr val="5FAF2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4" name="TextBox 23"/>
              <p:cNvSpPr txBox="1"/>
              <p:nvPr/>
            </p:nvSpPr>
            <p:spPr>
              <a:xfrm>
                <a:off x="25097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P</a:t>
                </a:r>
              </a:p>
            </p:txBody>
          </p:sp>
          <p:sp>
            <p:nvSpPr>
              <p:cNvPr id="25" name="TextBox 24"/>
              <p:cNvSpPr txBox="1"/>
              <p:nvPr/>
            </p:nvSpPr>
            <p:spPr>
              <a:xfrm>
                <a:off x="57870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Q</a:t>
                </a:r>
              </a:p>
            </p:txBody>
          </p:sp>
        </p:grpSp>
        <p:sp>
          <p:nvSpPr>
            <p:cNvPr id="22" name="TextBox 21"/>
            <p:cNvSpPr txBox="1"/>
            <p:nvPr/>
          </p:nvSpPr>
          <p:spPr>
            <a:xfrm>
              <a:off x="4173523" y="936769"/>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M</a:t>
              </a:r>
            </a:p>
          </p:txBody>
        </p:sp>
      </p:grpSp>
      <p:sp>
        <p:nvSpPr>
          <p:cNvPr id="15" name="Oval 14"/>
          <p:cNvSpPr/>
          <p:nvPr/>
        </p:nvSpPr>
        <p:spPr>
          <a:xfrm>
            <a:off x="4300257" y="787355"/>
            <a:ext cx="568302" cy="461665"/>
          </a:xfrm>
          <a:prstGeom prst="ellipse">
            <a:avLst/>
          </a:prstGeom>
          <a:noFill/>
          <a:ln w="25400">
            <a:solidFill>
              <a:srgbClr val="5FAF2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5FAF29"/>
              </a:solidFill>
            </a:endParaRPr>
          </a:p>
        </p:txBody>
      </p:sp>
    </p:spTree>
    <p:extLst>
      <p:ext uri="{BB962C8B-B14F-4D97-AF65-F5344CB8AC3E}">
        <p14:creationId xmlns:p14="http://schemas.microsoft.com/office/powerpoint/2010/main" val="82652801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LS04 </a:t>
            </a:r>
            <a:r>
              <a:rPr lang="en-US" sz="2400" dirty="0">
                <a:solidFill>
                  <a:schemeClr val="bg1"/>
                </a:solidFill>
              </a:rPr>
              <a:t>Teacher Resource: Learning Segment Description</a:t>
            </a:r>
            <a:endParaRPr sz="2400" dirty="0"/>
          </a:p>
        </p:txBody>
      </p:sp>
      <p:sp>
        <p:nvSpPr>
          <p:cNvPr id="15" name="Content Placeholder 2"/>
          <p:cNvSpPr txBox="1">
            <a:spLocks/>
          </p:cNvSpPr>
          <p:nvPr/>
        </p:nvSpPr>
        <p:spPr>
          <a:xfrm>
            <a:off x="469608" y="4268645"/>
            <a:ext cx="8384876" cy="2769142"/>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Font typeface="Arial"/>
              <a:buNone/>
            </a:pPr>
            <a:r>
              <a:rPr lang="en-US" sz="1800" b="1" dirty="0">
                <a:solidFill>
                  <a:srgbClr val="5FAF29"/>
                </a:solidFill>
                <a:latin typeface="Arial" panose="020B0604020202020204" pitchFamily="34" charset="0"/>
                <a:cs typeface="Arial" panose="020B0604020202020204" pitchFamily="34" charset="0"/>
                <a:sym typeface="Wingdings" panose="05000000000000000000" pitchFamily="2" charset="2"/>
              </a:rPr>
              <a:t>M</a:t>
            </a:r>
            <a:r>
              <a:rPr lang="en-US" sz="1800" b="1" dirty="0" smtClean="0">
                <a:solidFill>
                  <a:srgbClr val="5FAF29"/>
                </a:solidFill>
                <a:latin typeface="Arial" panose="020B0604020202020204" pitchFamily="34" charset="0"/>
                <a:cs typeface="Arial" panose="020B0604020202020204" pitchFamily="34" charset="0"/>
                <a:sym typeface="Wingdings" panose="05000000000000000000" pitchFamily="2" charset="2"/>
              </a:rPr>
              <a:t></a:t>
            </a:r>
            <a:r>
              <a:rPr lang="en-US" sz="1800" b="1" dirty="0">
                <a:solidFill>
                  <a:srgbClr val="5FAF29"/>
                </a:solidFill>
                <a:latin typeface="Arial" panose="020B0604020202020204" pitchFamily="34" charset="0"/>
                <a:cs typeface="Arial" panose="020B0604020202020204" pitchFamily="34" charset="0"/>
                <a:sym typeface="Wingdings" panose="05000000000000000000" pitchFamily="2" charset="2"/>
              </a:rPr>
              <a:t>Q</a:t>
            </a:r>
            <a:r>
              <a:rPr lang="en-US" sz="1800" b="1" dirty="0" smtClean="0">
                <a:solidFill>
                  <a:srgbClr val="5FAF29"/>
                </a:solidFill>
                <a:latin typeface="Arial" panose="020B0604020202020204" pitchFamily="34" charset="0"/>
                <a:cs typeface="Arial" panose="020B0604020202020204" pitchFamily="34" charset="0"/>
              </a:rPr>
              <a:t> : </a:t>
            </a:r>
            <a:r>
              <a:rPr lang="en-US" sz="1800" b="1" dirty="0" smtClean="0">
                <a:solidFill>
                  <a:srgbClr val="5FAF29"/>
                </a:solidFill>
                <a:latin typeface="Arial" panose="020B0604020202020204" pitchFamily="34" charset="0"/>
                <a:cs typeface="Arial" panose="020B0604020202020204" pitchFamily="34" charset="0"/>
              </a:rPr>
              <a:t>We explore an additional application of the model in order to solidify our ideas. </a:t>
            </a:r>
            <a:r>
              <a:rPr lang="en-US" sz="1800" dirty="0" smtClean="0">
                <a:solidFill>
                  <a:srgbClr val="5FAF29"/>
                </a:solidFill>
                <a:latin typeface="Arial" panose="020B0604020202020204" pitchFamily="34" charset="0"/>
                <a:cs typeface="Arial" panose="020B0604020202020204" pitchFamily="34" charset="0"/>
              </a:rPr>
              <a:t>There is a common assertion that it is more environmentally friendly to is to “eat lower on the food chain”. Students will consider if this seems to be supported by our model or not.</a:t>
            </a:r>
            <a:endParaRPr lang="en-US" sz="1600" dirty="0">
              <a:solidFill>
                <a:srgbClr val="5FAF29"/>
              </a:solidFill>
              <a:latin typeface="Arial" panose="020B0604020202020204" pitchFamily="34" charset="0"/>
              <a:cs typeface="Arial" panose="020B0604020202020204" pitchFamily="34" charset="0"/>
            </a:endParaRPr>
          </a:p>
        </p:txBody>
      </p:sp>
      <p:sp>
        <p:nvSpPr>
          <p:cNvPr id="16" name="Slide Number Placeholder 3"/>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F8788DFF-D2C0-C240-B392-B5E1E1797469}" type="slidenum">
              <a:rPr lang="en-US" sz="900" smtClean="0">
                <a:solidFill>
                  <a:prstClr val="black">
                    <a:tint val="75000"/>
                  </a:prstClr>
                </a:solidFill>
                <a:latin typeface="Calibri" panose="020F0502020204030204"/>
              </a:rPr>
              <a:pPr>
                <a:defRPr/>
              </a:pPr>
              <a:t>29</a:t>
            </a:fld>
            <a:endParaRPr lang="en-US" sz="900" dirty="0">
              <a:solidFill>
                <a:prstClr val="black">
                  <a:tint val="75000"/>
                </a:prstClr>
              </a:solidFill>
              <a:latin typeface="Calibri" panose="020F0502020204030204"/>
            </a:endParaRPr>
          </a:p>
        </p:txBody>
      </p:sp>
      <p:grpSp>
        <p:nvGrpSpPr>
          <p:cNvPr id="17" name="Group 16"/>
          <p:cNvGrpSpPr/>
          <p:nvPr/>
        </p:nvGrpSpPr>
        <p:grpSpPr>
          <a:xfrm>
            <a:off x="2710866" y="771786"/>
            <a:ext cx="3747084" cy="3048533"/>
            <a:chOff x="2509706" y="936769"/>
            <a:chExt cx="3747084" cy="3048533"/>
          </a:xfrm>
        </p:grpSpPr>
        <p:grpSp>
          <p:nvGrpSpPr>
            <p:cNvPr id="18" name="Group 17"/>
            <p:cNvGrpSpPr/>
            <p:nvPr/>
          </p:nvGrpSpPr>
          <p:grpSpPr>
            <a:xfrm>
              <a:off x="2509706" y="1409784"/>
              <a:ext cx="3747084" cy="2575518"/>
              <a:chOff x="2509706" y="1409784"/>
              <a:chExt cx="3747084" cy="2575518"/>
            </a:xfrm>
          </p:grpSpPr>
          <p:sp>
            <p:nvSpPr>
              <p:cNvPr id="20" name="Isosceles Triangle 19"/>
              <p:cNvSpPr/>
              <p:nvPr/>
            </p:nvSpPr>
            <p:spPr>
              <a:xfrm>
                <a:off x="3011648" y="1409784"/>
                <a:ext cx="2743200" cy="2364828"/>
              </a:xfrm>
              <a:prstGeom prst="triangle">
                <a:avLst/>
              </a:prstGeom>
              <a:noFill/>
              <a:ln w="31750">
                <a:solidFill>
                  <a:srgbClr val="5FAF2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1" name="TextBox 20"/>
              <p:cNvSpPr txBox="1"/>
              <p:nvPr/>
            </p:nvSpPr>
            <p:spPr>
              <a:xfrm>
                <a:off x="25097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P</a:t>
                </a:r>
              </a:p>
            </p:txBody>
          </p:sp>
          <p:sp>
            <p:nvSpPr>
              <p:cNvPr id="22" name="TextBox 21"/>
              <p:cNvSpPr txBox="1"/>
              <p:nvPr/>
            </p:nvSpPr>
            <p:spPr>
              <a:xfrm>
                <a:off x="57870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Q</a:t>
                </a:r>
              </a:p>
            </p:txBody>
          </p:sp>
        </p:grpSp>
        <p:sp>
          <p:nvSpPr>
            <p:cNvPr id="19" name="TextBox 18"/>
            <p:cNvSpPr txBox="1"/>
            <p:nvPr/>
          </p:nvSpPr>
          <p:spPr>
            <a:xfrm>
              <a:off x="4173523" y="936769"/>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M</a:t>
              </a:r>
            </a:p>
          </p:txBody>
        </p:sp>
      </p:grpSp>
      <p:sp>
        <p:nvSpPr>
          <p:cNvPr id="23" name="TextBox 22"/>
          <p:cNvSpPr txBox="1"/>
          <p:nvPr/>
        </p:nvSpPr>
        <p:spPr>
          <a:xfrm>
            <a:off x="469608" y="3450987"/>
            <a:ext cx="2387892"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smtClean="0">
              <a:ln>
                <a:noFill/>
              </a:ln>
              <a:solidFill>
                <a:srgbClr val="5FAF29"/>
              </a:solidFill>
              <a:effectLst/>
              <a:uLnTx/>
              <a:uFillTx/>
              <a:latin typeface="Arial" panose="020B0604020202020204" pitchFamily="34" charset="0"/>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srgbClr val="5FAF29"/>
                </a:solidFill>
                <a:effectLst/>
                <a:uLnTx/>
                <a:uFillTx/>
                <a:latin typeface="Arial" panose="020B0604020202020204" pitchFamily="34" charset="0"/>
                <a:cs typeface="Arial" panose="020B0604020202020204" pitchFamily="34" charset="0"/>
              </a:rPr>
              <a:t>Time</a:t>
            </a:r>
            <a:r>
              <a:rPr kumimoji="0" lang="en-US" sz="1800" b="0" i="0" u="none" strike="noStrike" kern="1200" cap="none" spc="0" normalizeH="0" baseline="0" noProof="0" dirty="0">
                <a:ln>
                  <a:noFill/>
                </a:ln>
                <a:solidFill>
                  <a:srgbClr val="5FAF29"/>
                </a:solidFill>
                <a:effectLst/>
                <a:uLnTx/>
                <a:uFillTx/>
                <a:latin typeface="Arial" panose="020B0604020202020204" pitchFamily="34" charset="0"/>
                <a:cs typeface="Arial" panose="020B0604020202020204" pitchFamily="34" charset="0"/>
              </a:rPr>
              <a:t>: </a:t>
            </a:r>
            <a:r>
              <a:rPr lang="en-US" dirty="0" smtClean="0">
                <a:solidFill>
                  <a:srgbClr val="5FAF29"/>
                </a:solidFill>
                <a:latin typeface="Arial" panose="020B0604020202020204" pitchFamily="34" charset="0"/>
                <a:cs typeface="Arial" panose="020B0604020202020204" pitchFamily="34" charset="0"/>
              </a:rPr>
              <a:t>25-30</a:t>
            </a:r>
            <a:r>
              <a:rPr kumimoji="0" lang="en-US" sz="1800" b="0" i="0" u="none" strike="noStrike" kern="1200" cap="none" spc="0" normalizeH="0" baseline="0" noProof="0" dirty="0" smtClean="0">
                <a:ln>
                  <a:noFill/>
                </a:ln>
                <a:solidFill>
                  <a:srgbClr val="5FAF29"/>
                </a:solidFill>
                <a:effectLst/>
                <a:uLnTx/>
                <a:uFillTx/>
                <a:latin typeface="Arial" panose="020B0604020202020204" pitchFamily="34" charset="0"/>
                <a:cs typeface="Arial" panose="020B0604020202020204" pitchFamily="34" charset="0"/>
              </a:rPr>
              <a:t> </a:t>
            </a:r>
            <a:r>
              <a:rPr kumimoji="0" lang="en-US" sz="1800" b="0" i="0" u="none" strike="noStrike" kern="1200" cap="none" spc="0" normalizeH="0" baseline="0" noProof="0" dirty="0">
                <a:ln>
                  <a:noFill/>
                </a:ln>
                <a:solidFill>
                  <a:srgbClr val="5FAF29"/>
                </a:solidFill>
                <a:effectLst/>
                <a:uLnTx/>
                <a:uFillTx/>
                <a:latin typeface="Arial" panose="020B0604020202020204" pitchFamily="34" charset="0"/>
                <a:cs typeface="Arial" panose="020B0604020202020204" pitchFamily="34" charset="0"/>
              </a:rPr>
              <a:t>minutes</a:t>
            </a:r>
          </a:p>
        </p:txBody>
      </p:sp>
      <p:cxnSp>
        <p:nvCxnSpPr>
          <p:cNvPr id="14" name="Straight Arrow Connector 13"/>
          <p:cNvCxnSpPr>
            <a:cxnSpLocks/>
          </p:cNvCxnSpPr>
          <p:nvPr/>
        </p:nvCxnSpPr>
        <p:spPr>
          <a:xfrm flipV="1">
            <a:off x="3075123" y="1305446"/>
            <a:ext cx="1158414" cy="1947363"/>
          </a:xfrm>
          <a:prstGeom prst="straightConnector1">
            <a:avLst/>
          </a:prstGeom>
          <a:ln w="57150">
            <a:solidFill>
              <a:srgbClr val="5FAF29"/>
            </a:solidFill>
            <a:headEnd type="triangl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780795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Overview</a:t>
            </a:r>
            <a:r>
              <a:rPr lang="en-US" sz="2400" dirty="0" smtClean="0">
                <a:solidFill>
                  <a:schemeClr val="bg1"/>
                </a:solidFill>
              </a:rPr>
              <a:t> </a:t>
            </a:r>
            <a:r>
              <a:rPr lang="en-US" sz="2400" dirty="0">
                <a:solidFill>
                  <a:schemeClr val="bg1"/>
                </a:solidFill>
              </a:rPr>
              <a:t>Teacher Resource: </a:t>
            </a:r>
            <a:r>
              <a:rPr lang="en-US" sz="2400" dirty="0" smtClean="0">
                <a:solidFill>
                  <a:schemeClr val="bg1"/>
                </a:solidFill>
              </a:rPr>
              <a:t>Notes</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5" name="Content Placeholder 2"/>
          <p:cNvSpPr txBox="1">
            <a:spLocks/>
          </p:cNvSpPr>
          <p:nvPr/>
        </p:nvSpPr>
        <p:spPr>
          <a:xfrm>
            <a:off x="439340" y="829922"/>
            <a:ext cx="8229600" cy="5236618"/>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None/>
            </a:pPr>
            <a:endParaRPr lang="en-US" sz="2000" dirty="0" smtClean="0">
              <a:solidFill>
                <a:srgbClr val="5FAF29"/>
              </a:solidFill>
              <a:latin typeface="Arial" charset="0"/>
              <a:ea typeface="Arial" charset="0"/>
              <a:cs typeface="Arial" charset="0"/>
            </a:endParaRPr>
          </a:p>
          <a:p>
            <a:pPr marL="0" indent="0">
              <a:spcBef>
                <a:spcPts val="0"/>
              </a:spcBef>
              <a:spcAft>
                <a:spcPts val="600"/>
              </a:spcAft>
              <a:buNone/>
            </a:pPr>
            <a:r>
              <a:rPr lang="en-US" sz="2000" dirty="0" smtClean="0">
                <a:solidFill>
                  <a:srgbClr val="5FAF29"/>
                </a:solidFill>
                <a:latin typeface="Arial" charset="0"/>
                <a:ea typeface="Arial" charset="0"/>
                <a:cs typeface="Arial" charset="0"/>
              </a:rPr>
              <a:t>In conversations with students it’s important to be clear about the difference between </a:t>
            </a:r>
            <a:r>
              <a:rPr lang="en-US" sz="2000" i="1" dirty="0" smtClean="0">
                <a:solidFill>
                  <a:srgbClr val="5FAF29"/>
                </a:solidFill>
                <a:latin typeface="Arial" charset="0"/>
                <a:ea typeface="Arial" charset="0"/>
                <a:cs typeface="Arial" charset="0"/>
              </a:rPr>
              <a:t>biomass </a:t>
            </a:r>
            <a:r>
              <a:rPr lang="en-US" sz="2000" dirty="0" smtClean="0">
                <a:solidFill>
                  <a:srgbClr val="5FAF29"/>
                </a:solidFill>
                <a:latin typeface="Arial" charset="0"/>
                <a:ea typeface="Arial" charset="0"/>
                <a:cs typeface="Arial" charset="0"/>
              </a:rPr>
              <a:t>and </a:t>
            </a:r>
            <a:r>
              <a:rPr lang="en-US" sz="2000" i="1" dirty="0" smtClean="0">
                <a:solidFill>
                  <a:srgbClr val="5FAF29"/>
                </a:solidFill>
                <a:latin typeface="Arial" charset="0"/>
                <a:ea typeface="Arial" charset="0"/>
                <a:cs typeface="Arial" charset="0"/>
              </a:rPr>
              <a:t>energy</a:t>
            </a:r>
            <a:r>
              <a:rPr lang="en-US" sz="2000" dirty="0" smtClean="0">
                <a:solidFill>
                  <a:srgbClr val="5FAF29"/>
                </a:solidFill>
                <a:latin typeface="Arial" charset="0"/>
                <a:ea typeface="Arial" charset="0"/>
                <a:cs typeface="Arial" charset="0"/>
              </a:rPr>
              <a:t>. Biomass is the amount of available organic (carbon-based) matter in the ecosystem. In science, we use biomass as a means for estimating the amount of potential energy in a given ecosystem: it is the biomass that is converted, through cellular respiration, into usable energy.  We do not want students to begin to conflate matter and energy, considering they did so much work to tease out the differences in the red model triangles. It’ll be important throughout this model to remind students that biomass and energy are not the same!</a:t>
            </a:r>
            <a:endParaRPr lang="en-US" sz="2000" dirty="0">
              <a:solidFill>
                <a:srgbClr val="5FAF29"/>
              </a:solidFill>
              <a:latin typeface="Arial" charset="0"/>
              <a:ea typeface="Arial" charset="0"/>
              <a:cs typeface="Arial" charset="0"/>
            </a:endParaRPr>
          </a:p>
        </p:txBody>
      </p:sp>
    </p:spTree>
    <p:extLst>
      <p:ext uri="{BB962C8B-B14F-4D97-AF65-F5344CB8AC3E}">
        <p14:creationId xmlns:p14="http://schemas.microsoft.com/office/powerpoint/2010/main" val="334165035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LS04 </a:t>
            </a:r>
            <a:r>
              <a:rPr lang="en-US" sz="2400" dirty="0">
                <a:solidFill>
                  <a:schemeClr val="bg1"/>
                </a:solidFill>
              </a:rPr>
              <a:t>Teacher Resource: </a:t>
            </a:r>
            <a:r>
              <a:rPr lang="en-US" sz="2400" dirty="0" smtClean="0">
                <a:solidFill>
                  <a:schemeClr val="bg1"/>
                </a:solidFill>
              </a:rPr>
              <a:t>Materials and Resources</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5" name="Content Placeholder 2"/>
          <p:cNvSpPr txBox="1">
            <a:spLocks/>
          </p:cNvSpPr>
          <p:nvPr/>
        </p:nvSpPr>
        <p:spPr>
          <a:xfrm>
            <a:off x="439340" y="983209"/>
            <a:ext cx="8229600" cy="537314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400" i="1" u="sng" dirty="0">
                <a:solidFill>
                  <a:srgbClr val="5FAF29"/>
                </a:solidFill>
              </a:rPr>
              <a:t>You will need:</a:t>
            </a:r>
          </a:p>
          <a:p>
            <a:pPr marL="0" indent="0">
              <a:buNone/>
            </a:pPr>
            <a:r>
              <a:rPr lang="en-US" sz="2400" dirty="0">
                <a:solidFill>
                  <a:srgbClr val="5FAF29"/>
                </a:solidFill>
              </a:rPr>
              <a:t>Doodle Sheet </a:t>
            </a:r>
            <a:r>
              <a:rPr lang="mr-IN" sz="2400" dirty="0">
                <a:solidFill>
                  <a:srgbClr val="5FAF29"/>
                </a:solidFill>
              </a:rPr>
              <a:t>–</a:t>
            </a:r>
            <a:r>
              <a:rPr lang="en-US" sz="2400" dirty="0">
                <a:solidFill>
                  <a:srgbClr val="5FAF29"/>
                </a:solidFill>
              </a:rPr>
              <a:t> Energy Flow in Ecosystems</a:t>
            </a:r>
          </a:p>
          <a:p>
            <a:pPr marL="0" indent="0">
              <a:buNone/>
            </a:pPr>
            <a:endParaRPr lang="en-US" sz="2400" dirty="0">
              <a:solidFill>
                <a:srgbClr val="5FAF29"/>
              </a:solidFill>
            </a:endParaRPr>
          </a:p>
          <a:p>
            <a:pPr marL="0" indent="0">
              <a:buNone/>
            </a:pPr>
            <a:r>
              <a:rPr lang="en-US" sz="2400" dirty="0">
                <a:solidFill>
                  <a:srgbClr val="5FAF29"/>
                </a:solidFill>
              </a:rPr>
              <a:t>This slide presentation (contains both teacher and student slides).</a:t>
            </a:r>
          </a:p>
        </p:txBody>
      </p:sp>
    </p:spTree>
    <p:extLst>
      <p:ext uri="{BB962C8B-B14F-4D97-AF65-F5344CB8AC3E}">
        <p14:creationId xmlns:p14="http://schemas.microsoft.com/office/powerpoint/2010/main" val="280486573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681541" y="444706"/>
            <a:ext cx="5829300" cy="857250"/>
          </a:xfrm>
        </p:spPr>
        <p:txBody>
          <a:bodyPr>
            <a:normAutofit/>
          </a:bodyPr>
          <a:lstStyle/>
          <a:p>
            <a:pPr eaLnBrk="1" hangingPunct="1">
              <a:defRPr/>
            </a:pPr>
            <a:r>
              <a:rPr lang="en-US" sz="2800" dirty="0">
                <a:solidFill>
                  <a:srgbClr val="583F34"/>
                </a:solidFill>
                <a:effectLst>
                  <a:outerShdw blurRad="38100" dist="38100" dir="2700000" algn="tl">
                    <a:srgbClr val="000000"/>
                  </a:outerShdw>
                </a:effectLst>
                <a:latin typeface="+mn-lt"/>
              </a:rPr>
              <a:t>ENERGY PYRAMID: the rule of 10</a:t>
            </a:r>
            <a:endParaRPr lang="en-US" sz="2800" dirty="0" smtClean="0">
              <a:solidFill>
                <a:srgbClr val="583F34"/>
              </a:solidFill>
              <a:latin typeface="+mn-lt"/>
            </a:endParaRPr>
          </a:p>
        </p:txBody>
      </p:sp>
      <p:pic>
        <p:nvPicPr>
          <p:cNvPr id="163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341270"/>
            <a:ext cx="577215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Text Box 4"/>
          <p:cNvSpPr txBox="1">
            <a:spLocks noChangeArrowheads="1"/>
          </p:cNvSpPr>
          <p:nvPr/>
        </p:nvSpPr>
        <p:spPr bwMode="auto">
          <a:xfrm>
            <a:off x="4400550" y="3200401"/>
            <a:ext cx="4343400" cy="323165"/>
          </a:xfrm>
          <a:prstGeom prst="rect">
            <a:avLst/>
          </a:prstGeom>
          <a:noFill/>
          <a:ln>
            <a:noFill/>
          </a:ln>
          <a:effectLst/>
          <a:extLst/>
        </p:spPr>
        <p:txBody>
          <a:bodyPr>
            <a:spAutoFit/>
          </a:bodyPr>
          <a:lstStyle>
            <a:lvl1pPr>
              <a:defRPr sz="2400">
                <a:solidFill>
                  <a:schemeClr val="tx1"/>
                </a:solidFill>
                <a:latin typeface="Arial" charset="0"/>
                <a:ea typeface="ＭＳ Ｐゴシック" pitchFamily="28" charset="-128"/>
              </a:defRPr>
            </a:lvl1pPr>
            <a:lvl2pPr marL="742950" indent="-285750">
              <a:defRPr sz="2400">
                <a:solidFill>
                  <a:schemeClr val="tx1"/>
                </a:solidFill>
                <a:latin typeface="Arial" charset="0"/>
                <a:ea typeface="ＭＳ Ｐゴシック" pitchFamily="28" charset="-128"/>
              </a:defRPr>
            </a:lvl2pPr>
            <a:lvl3pPr marL="1143000" indent="-228600">
              <a:defRPr sz="2400">
                <a:solidFill>
                  <a:schemeClr val="tx1"/>
                </a:solidFill>
                <a:latin typeface="Arial" charset="0"/>
                <a:ea typeface="ＭＳ Ｐゴシック" pitchFamily="28" charset="-128"/>
              </a:defRPr>
            </a:lvl3pPr>
            <a:lvl4pPr marL="1600200" indent="-228600">
              <a:defRPr sz="2400">
                <a:solidFill>
                  <a:schemeClr val="tx1"/>
                </a:solidFill>
                <a:latin typeface="Arial" charset="0"/>
                <a:ea typeface="ＭＳ Ｐゴシック" pitchFamily="28" charset="-128"/>
              </a:defRPr>
            </a:lvl4pPr>
            <a:lvl5pPr marL="2057400" indent="-228600">
              <a:defRPr sz="2400">
                <a:solidFill>
                  <a:schemeClr val="tx1"/>
                </a:solidFill>
                <a:latin typeface="Arial" charset="0"/>
                <a:ea typeface="ＭＳ Ｐゴシック" pitchFamily="2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2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2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2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28" charset="-128"/>
              </a:defRPr>
            </a:lvl9pPr>
          </a:lstStyle>
          <a:p>
            <a:pPr>
              <a:defRPr/>
            </a:pPr>
            <a:r>
              <a:rPr lang="en-US" sz="1500" b="1" dirty="0">
                <a:solidFill>
                  <a:schemeClr val="bg1"/>
                </a:solidFill>
                <a:effectLst>
                  <a:outerShdw blurRad="38100" dist="38100" dir="2700000" algn="tl">
                    <a:srgbClr val="000000"/>
                  </a:outerShdw>
                </a:effectLst>
              </a:rPr>
              <a:t>	1000 lbs. </a:t>
            </a:r>
            <a:r>
              <a:rPr lang="en-US" sz="1500" dirty="0">
                <a:solidFill>
                  <a:schemeClr val="bg1"/>
                </a:solidFill>
                <a:effectLst>
                  <a:outerShdw blurRad="38100" dist="38100" dir="2700000" algn="tl">
                    <a:srgbClr val="000000"/>
                  </a:outerShdw>
                </a:effectLst>
              </a:rPr>
              <a:t>of producer</a:t>
            </a:r>
            <a:endParaRPr lang="en-US" sz="1500" b="1" dirty="0">
              <a:effectLst>
                <a:outerShdw blurRad="38100" dist="38100" dir="2700000" algn="tl">
                  <a:srgbClr val="FFFFFF"/>
                </a:outerShdw>
              </a:effectLst>
            </a:endParaRPr>
          </a:p>
        </p:txBody>
      </p:sp>
      <p:sp>
        <p:nvSpPr>
          <p:cNvPr id="16389" name="Text Box 5"/>
          <p:cNvSpPr txBox="1">
            <a:spLocks noChangeArrowheads="1"/>
          </p:cNvSpPr>
          <p:nvPr/>
        </p:nvSpPr>
        <p:spPr bwMode="auto">
          <a:xfrm>
            <a:off x="4417220" y="3792767"/>
            <a:ext cx="4976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spcBef>
                <a:spcPct val="50000"/>
              </a:spcBef>
              <a:buFontTx/>
              <a:buNone/>
            </a:pPr>
            <a:endParaRPr lang="en-US" altLang="en-US" sz="1800"/>
          </a:p>
        </p:txBody>
      </p:sp>
      <p:sp>
        <p:nvSpPr>
          <p:cNvPr id="16390" name="Rectangle 6"/>
          <p:cNvSpPr>
            <a:spLocks noChangeArrowheads="1"/>
          </p:cNvSpPr>
          <p:nvPr/>
        </p:nvSpPr>
        <p:spPr bwMode="auto">
          <a:xfrm>
            <a:off x="5029200" y="1627020"/>
            <a:ext cx="1257300" cy="1485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lgn="ctr">
              <a:spcBef>
                <a:spcPct val="0"/>
              </a:spcBef>
              <a:buFontTx/>
              <a:buNone/>
            </a:pPr>
            <a:endParaRPr lang="en-US" altLang="en-US" sz="1800"/>
          </a:p>
        </p:txBody>
      </p:sp>
      <p:sp>
        <p:nvSpPr>
          <p:cNvPr id="16391" name="Text Box 7"/>
          <p:cNvSpPr txBox="1">
            <a:spLocks noChangeArrowheads="1"/>
          </p:cNvSpPr>
          <p:nvPr/>
        </p:nvSpPr>
        <p:spPr bwMode="auto">
          <a:xfrm>
            <a:off x="4743450" y="1855621"/>
            <a:ext cx="297180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spcBef>
                <a:spcPct val="0"/>
              </a:spcBef>
              <a:buFontTx/>
              <a:buNone/>
            </a:pPr>
            <a:r>
              <a:rPr lang="en-US" altLang="en-US" sz="1350">
                <a:solidFill>
                  <a:srgbClr val="BA090B"/>
                </a:solidFill>
              </a:rPr>
              <a:t>Making</a:t>
            </a:r>
            <a:r>
              <a:rPr lang="en-US" altLang="en-US" sz="1350" b="1">
                <a:solidFill>
                  <a:srgbClr val="BA090B"/>
                </a:solidFill>
              </a:rPr>
              <a:t> 1 lb. </a:t>
            </a:r>
            <a:r>
              <a:rPr lang="ja-JP" altLang="en-US" sz="1350" b="1">
                <a:solidFill>
                  <a:srgbClr val="BA090B"/>
                </a:solidFill>
              </a:rPr>
              <a:t>‘</a:t>
            </a:r>
            <a:r>
              <a:rPr lang="en-US" altLang="ja-JP" sz="1350">
                <a:solidFill>
                  <a:srgbClr val="BA090B"/>
                </a:solidFill>
              </a:rPr>
              <a:t>top</a:t>
            </a:r>
            <a:r>
              <a:rPr lang="ja-JP" altLang="en-US" sz="1350">
                <a:solidFill>
                  <a:srgbClr val="BA090B"/>
                </a:solidFill>
              </a:rPr>
              <a:t>’</a:t>
            </a:r>
            <a:r>
              <a:rPr lang="en-US" altLang="ja-JP" sz="1350">
                <a:solidFill>
                  <a:srgbClr val="BA090B"/>
                </a:solidFill>
              </a:rPr>
              <a:t> consumer takes:</a:t>
            </a:r>
            <a:endParaRPr lang="en-US" altLang="en-US" sz="1350" b="1">
              <a:solidFill>
                <a:srgbClr val="BA090B"/>
              </a:solidFill>
            </a:endParaRPr>
          </a:p>
        </p:txBody>
      </p:sp>
      <p:sp>
        <p:nvSpPr>
          <p:cNvPr id="16392" name="Text Box 8"/>
          <p:cNvSpPr txBox="1">
            <a:spLocks noChangeArrowheads="1"/>
          </p:cNvSpPr>
          <p:nvPr/>
        </p:nvSpPr>
        <p:spPr bwMode="auto">
          <a:xfrm>
            <a:off x="5200650" y="2369971"/>
            <a:ext cx="280035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spcBef>
                <a:spcPct val="0"/>
              </a:spcBef>
              <a:buFontTx/>
              <a:buNone/>
            </a:pPr>
            <a:r>
              <a:rPr lang="en-US" altLang="en-US" sz="1350" b="1">
                <a:solidFill>
                  <a:srgbClr val="BA090B"/>
                </a:solidFill>
              </a:rPr>
              <a:t>10 lbs. </a:t>
            </a:r>
            <a:r>
              <a:rPr lang="en-US" altLang="en-US" sz="1350">
                <a:solidFill>
                  <a:srgbClr val="BA090B"/>
                </a:solidFill>
              </a:rPr>
              <a:t>2nd consumer</a:t>
            </a:r>
            <a:endParaRPr lang="en-US" altLang="en-US" sz="1350" b="1">
              <a:solidFill>
                <a:srgbClr val="BA090B"/>
              </a:solidFill>
            </a:endParaRPr>
          </a:p>
        </p:txBody>
      </p:sp>
      <p:sp>
        <p:nvSpPr>
          <p:cNvPr id="16393" name="Text Box 9"/>
          <p:cNvSpPr txBox="1">
            <a:spLocks noChangeArrowheads="1"/>
          </p:cNvSpPr>
          <p:nvPr/>
        </p:nvSpPr>
        <p:spPr bwMode="auto">
          <a:xfrm>
            <a:off x="5143500" y="2884321"/>
            <a:ext cx="262890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spcBef>
                <a:spcPct val="0"/>
              </a:spcBef>
              <a:buFontTx/>
              <a:buNone/>
            </a:pPr>
            <a:r>
              <a:rPr lang="en-US" altLang="en-US" sz="1350" b="1">
                <a:solidFill>
                  <a:srgbClr val="BA090B"/>
                </a:solidFill>
              </a:rPr>
              <a:t>100 lbs.</a:t>
            </a:r>
            <a:r>
              <a:rPr lang="en-US" altLang="en-US" sz="1350">
                <a:solidFill>
                  <a:srgbClr val="BA090B"/>
                </a:solidFill>
              </a:rPr>
              <a:t>1st consumer</a:t>
            </a:r>
            <a:endParaRPr lang="en-US" altLang="en-US" sz="1350" b="1">
              <a:solidFill>
                <a:srgbClr val="BA090B"/>
              </a:solidFill>
            </a:endParaRPr>
          </a:p>
        </p:txBody>
      </p:sp>
      <p:sp>
        <p:nvSpPr>
          <p:cNvPr id="16394" name="AutoShape 10"/>
          <p:cNvSpPr>
            <a:spLocks noChangeArrowheads="1"/>
          </p:cNvSpPr>
          <p:nvPr/>
        </p:nvSpPr>
        <p:spPr bwMode="auto">
          <a:xfrm>
            <a:off x="5429250" y="2655720"/>
            <a:ext cx="171450" cy="228600"/>
          </a:xfrm>
          <a:prstGeom prst="upArrow">
            <a:avLst>
              <a:gd name="adj1" fmla="val 50000"/>
              <a:gd name="adj2" fmla="val 33333"/>
            </a:avLst>
          </a:prstGeom>
          <a:solidFill>
            <a:srgbClr val="0BDEE3"/>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spcBef>
                <a:spcPct val="0"/>
              </a:spcBef>
              <a:buFontTx/>
              <a:buNone/>
            </a:pPr>
            <a:endParaRPr lang="en-US" altLang="en-US" sz="1800"/>
          </a:p>
        </p:txBody>
      </p:sp>
      <p:sp>
        <p:nvSpPr>
          <p:cNvPr id="16395" name="AutoShape 11"/>
          <p:cNvSpPr>
            <a:spLocks noChangeArrowheads="1"/>
          </p:cNvSpPr>
          <p:nvPr/>
        </p:nvSpPr>
        <p:spPr bwMode="auto">
          <a:xfrm>
            <a:off x="5429250" y="2141370"/>
            <a:ext cx="171450" cy="228600"/>
          </a:xfrm>
          <a:prstGeom prst="upArrow">
            <a:avLst>
              <a:gd name="adj1" fmla="val 50000"/>
              <a:gd name="adj2" fmla="val 33333"/>
            </a:avLst>
          </a:prstGeom>
          <a:solidFill>
            <a:srgbClr val="0BDEE3"/>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spcBef>
                <a:spcPct val="0"/>
              </a:spcBef>
              <a:buFontTx/>
              <a:buNone/>
            </a:pPr>
            <a:endParaRPr lang="en-US" altLang="en-US" sz="1800"/>
          </a:p>
        </p:txBody>
      </p:sp>
      <mc:AlternateContent xmlns:mc="http://schemas.openxmlformats.org/markup-compatibility/2006">
        <mc:Choice xmlns:a14="http://schemas.microsoft.com/office/drawing/2010/main" Requires="a14">
          <p:sp>
            <p:nvSpPr>
              <p:cNvPr id="16396" name="Text Box 12"/>
              <p:cNvSpPr txBox="1">
                <a:spLocks noChangeArrowheads="1"/>
              </p:cNvSpPr>
              <p:nvPr/>
            </p:nvSpPr>
            <p:spPr bwMode="auto">
              <a:xfrm>
                <a:off x="48382" y="4765649"/>
                <a:ext cx="9095618" cy="1606274"/>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spcBef>
                    <a:spcPct val="0"/>
                  </a:spcBef>
                  <a:buFontTx/>
                  <a:buNone/>
                </a:pPr>
                <a:r>
                  <a:rPr lang="en-US" altLang="en-US" sz="3000" b="1" dirty="0" smtClean="0">
                    <a:solidFill>
                      <a:srgbClr val="D06A28"/>
                    </a:solidFill>
                  </a:rPr>
                  <a:t>M. </a:t>
                </a:r>
                <a:r>
                  <a:rPr lang="en-US" altLang="en-US" sz="2400" b="1" i="1" dirty="0">
                    <a:solidFill>
                      <a:srgbClr val="D06A28"/>
                    </a:solidFill>
                  </a:rPr>
                  <a:t>Rule of 10: </a:t>
                </a:r>
              </a:p>
              <a:p>
                <a:pPr>
                  <a:spcBef>
                    <a:spcPct val="0"/>
                  </a:spcBef>
                  <a:buFontTx/>
                  <a:buNone/>
                </a:pPr>
                <a:r>
                  <a:rPr lang="en-US" altLang="en-US" sz="2100" b="1" i="1" dirty="0">
                    <a:solidFill>
                      <a:srgbClr val="008000"/>
                    </a:solidFill>
                  </a:rPr>
                  <a:t>Every 10 pounds eaten </a:t>
                </a:r>
                <a14:m>
                  <m:oMath xmlns="" xmlns:m="http://schemas.openxmlformats.org/officeDocument/2006/math">
                    <m:r>
                      <a:rPr lang="en-US" altLang="en-US" sz="2700" b="1" i="1" dirty="0">
                        <a:solidFill>
                          <a:srgbClr val="008000"/>
                        </a:solidFill>
                        <a:latin typeface="Cambria Math" charset="0"/>
                        <a:ea typeface="Cambria Math" charset="0"/>
                        <a:cs typeface="Cambria Math" charset="0"/>
                      </a:rPr>
                      <m:t>≈ </m:t>
                    </m:r>
                  </m:oMath>
                </a14:m>
                <a:r>
                  <a:rPr lang="en-US" altLang="en-US" sz="2100" b="1" dirty="0">
                    <a:solidFill>
                      <a:srgbClr val="136A13"/>
                    </a:solidFill>
                  </a:rPr>
                  <a:t>one pound of new body tissue (</a:t>
                </a:r>
                <a:r>
                  <a:rPr lang="ja-JP" altLang="en-US" sz="2100" b="1" dirty="0">
                    <a:solidFill>
                      <a:srgbClr val="136A13"/>
                    </a:solidFill>
                  </a:rPr>
                  <a:t>“</a:t>
                </a:r>
                <a:r>
                  <a:rPr lang="en-US" altLang="ja-JP" sz="2100" b="1" dirty="0">
                    <a:solidFill>
                      <a:srgbClr val="136A13"/>
                    </a:solidFill>
                  </a:rPr>
                  <a:t>biomass</a:t>
                </a:r>
                <a:r>
                  <a:rPr lang="ja-JP" altLang="en-US" sz="2100" b="1" dirty="0">
                    <a:solidFill>
                      <a:srgbClr val="136A13"/>
                    </a:solidFill>
                  </a:rPr>
                  <a:t>”</a:t>
                </a:r>
                <a:r>
                  <a:rPr lang="en-US" altLang="ja-JP" sz="2100" b="1" dirty="0" smtClean="0">
                    <a:solidFill>
                      <a:srgbClr val="136A13"/>
                    </a:solidFill>
                  </a:rPr>
                  <a:t>) available </a:t>
                </a:r>
                <a:r>
                  <a:rPr lang="en-US" altLang="ja-JP" sz="2100" b="1" dirty="0">
                    <a:solidFill>
                      <a:srgbClr val="136A13"/>
                    </a:solidFill>
                  </a:rPr>
                  <a:t>as food to next organism up the chain. The </a:t>
                </a:r>
                <a:r>
                  <a:rPr lang="en-US" altLang="ja-JP" sz="2100" b="1" dirty="0" smtClean="0">
                    <a:solidFill>
                      <a:srgbClr val="136A13"/>
                    </a:solidFill>
                  </a:rPr>
                  <a:t>rest is </a:t>
                </a:r>
                <a:r>
                  <a:rPr lang="en-US" altLang="ja-JP" sz="2100" b="1" dirty="0">
                    <a:solidFill>
                      <a:srgbClr val="136A13"/>
                    </a:solidFill>
                  </a:rPr>
                  <a:t>used for life activities, then lost as heat.</a:t>
                </a:r>
                <a:r>
                  <a:rPr lang="en-US" altLang="ja-JP" sz="2100" dirty="0">
                    <a:solidFill>
                      <a:srgbClr val="136A13"/>
                    </a:solidFill>
                  </a:rPr>
                  <a:t> </a:t>
                </a:r>
                <a:endParaRPr lang="en-US" altLang="en-US" sz="2400" dirty="0">
                  <a:solidFill>
                    <a:srgbClr val="136A13"/>
                  </a:solidFill>
                </a:endParaRPr>
              </a:p>
            </p:txBody>
          </p:sp>
        </mc:Choice>
        <mc:Fallback>
          <p:sp>
            <p:nvSpPr>
              <p:cNvPr id="16396" name="Text Box 12"/>
              <p:cNvSpPr txBox="1">
                <a:spLocks noRot="1" noChangeAspect="1" noMove="1" noResize="1" noEditPoints="1" noAdjustHandles="1" noChangeArrowheads="1" noChangeShapeType="1" noTextEdit="1"/>
              </p:cNvSpPr>
              <p:nvPr/>
            </p:nvSpPr>
            <p:spPr bwMode="auto">
              <a:xfrm>
                <a:off x="48382" y="4765649"/>
                <a:ext cx="9095618" cy="1606274"/>
              </a:xfrm>
              <a:prstGeom prst="rect">
                <a:avLst/>
              </a:prstGeom>
              <a:blipFill rotWithShape="1">
                <a:blip r:embed="rId4"/>
                <a:stretch>
                  <a:fillRect b="-3019"/>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16397" name="AutoShape 13"/>
          <p:cNvSpPr>
            <a:spLocks noChangeArrowheads="1"/>
          </p:cNvSpPr>
          <p:nvPr/>
        </p:nvSpPr>
        <p:spPr bwMode="auto">
          <a:xfrm>
            <a:off x="4225759" y="3686167"/>
            <a:ext cx="859478" cy="770159"/>
          </a:xfrm>
          <a:prstGeom prst="sun">
            <a:avLst>
              <a:gd name="adj" fmla="val 25000"/>
            </a:avLst>
          </a:prstGeom>
          <a:solidFill>
            <a:srgbClr val="E3D910"/>
          </a:solidFill>
          <a:ln w="9525">
            <a:solidFill>
              <a:srgbClr val="F5750F"/>
            </a:solidFill>
            <a:miter lim="800000"/>
            <a:headEnd/>
            <a:tailEnd/>
          </a:ln>
        </p:spPr>
        <p:txBody>
          <a:bodyPr wrap="none" anchor="ct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spcBef>
                <a:spcPct val="0"/>
              </a:spcBef>
              <a:buFontTx/>
              <a:buNone/>
            </a:pPr>
            <a:endParaRPr lang="en-US" altLang="en-US" sz="1800"/>
          </a:p>
        </p:txBody>
      </p:sp>
      <p:sp>
        <p:nvSpPr>
          <p:cNvPr id="16398" name="Text Box 14"/>
          <p:cNvSpPr txBox="1">
            <a:spLocks noChangeArrowheads="1"/>
          </p:cNvSpPr>
          <p:nvPr/>
        </p:nvSpPr>
        <p:spPr bwMode="auto">
          <a:xfrm>
            <a:off x="2894928" y="3786219"/>
            <a:ext cx="1327608" cy="323165"/>
          </a:xfrm>
          <a:prstGeom prst="rect">
            <a:avLst/>
          </a:prstGeom>
          <a:noFill/>
          <a:ln>
            <a:noFill/>
          </a:ln>
          <a:effectLst/>
          <a:extLst/>
        </p:spPr>
        <p:txBody>
          <a:bodyPr wrap="none">
            <a:spAutoFit/>
          </a:bodyPr>
          <a:lstStyle>
            <a:lvl1pPr>
              <a:defRPr sz="2400">
                <a:solidFill>
                  <a:schemeClr val="tx1"/>
                </a:solidFill>
                <a:latin typeface="Arial" charset="0"/>
                <a:ea typeface="ＭＳ Ｐゴシック" pitchFamily="28" charset="-128"/>
              </a:defRPr>
            </a:lvl1pPr>
            <a:lvl2pPr marL="742950" indent="-285750">
              <a:defRPr sz="2400">
                <a:solidFill>
                  <a:schemeClr val="tx1"/>
                </a:solidFill>
                <a:latin typeface="Arial" charset="0"/>
                <a:ea typeface="ＭＳ Ｐゴシック" pitchFamily="28" charset="-128"/>
              </a:defRPr>
            </a:lvl2pPr>
            <a:lvl3pPr marL="1143000" indent="-228600">
              <a:defRPr sz="2400">
                <a:solidFill>
                  <a:schemeClr val="tx1"/>
                </a:solidFill>
                <a:latin typeface="Arial" charset="0"/>
                <a:ea typeface="ＭＳ Ｐゴシック" pitchFamily="28" charset="-128"/>
              </a:defRPr>
            </a:lvl3pPr>
            <a:lvl4pPr marL="1600200" indent="-228600">
              <a:defRPr sz="2400">
                <a:solidFill>
                  <a:schemeClr val="tx1"/>
                </a:solidFill>
                <a:latin typeface="Arial" charset="0"/>
                <a:ea typeface="ＭＳ Ｐゴシック" pitchFamily="28" charset="-128"/>
              </a:defRPr>
            </a:lvl4pPr>
            <a:lvl5pPr marL="2057400" indent="-228600">
              <a:defRPr sz="2400">
                <a:solidFill>
                  <a:schemeClr val="tx1"/>
                </a:solidFill>
                <a:latin typeface="Arial" charset="0"/>
                <a:ea typeface="ＭＳ Ｐゴシック" pitchFamily="2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2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2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2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28" charset="-128"/>
              </a:defRPr>
            </a:lvl9pPr>
          </a:lstStyle>
          <a:p>
            <a:pPr>
              <a:defRPr/>
            </a:pPr>
            <a:r>
              <a:rPr lang="en-US" sz="1500" b="1" i="1">
                <a:effectLst>
                  <a:outerShdw blurRad="38100" dist="38100" dir="2700000" algn="tl">
                    <a:srgbClr val="FFFFFF"/>
                  </a:outerShdw>
                </a:effectLst>
              </a:rPr>
              <a:t>Powered by:</a:t>
            </a:r>
            <a:endParaRPr lang="en-US" sz="1350"/>
          </a:p>
        </p:txBody>
      </p:sp>
      <p:sp>
        <p:nvSpPr>
          <p:cNvPr id="16401" name="Rectangle 17"/>
          <p:cNvSpPr>
            <a:spLocks noChangeArrowheads="1"/>
          </p:cNvSpPr>
          <p:nvPr/>
        </p:nvSpPr>
        <p:spPr bwMode="auto">
          <a:xfrm>
            <a:off x="2000250" y="1398420"/>
            <a:ext cx="1085850" cy="514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spcBef>
                <a:spcPct val="0"/>
              </a:spcBef>
              <a:buFontTx/>
              <a:buNone/>
            </a:pPr>
            <a:endParaRPr lang="en-US" altLang="en-US" sz="1800"/>
          </a:p>
        </p:txBody>
      </p:sp>
      <p:sp>
        <p:nvSpPr>
          <p:cNvPr id="16402" name="Rectangle 18"/>
          <p:cNvSpPr>
            <a:spLocks noChangeArrowheads="1"/>
          </p:cNvSpPr>
          <p:nvPr/>
        </p:nvSpPr>
        <p:spPr bwMode="auto">
          <a:xfrm>
            <a:off x="6115050" y="3684420"/>
            <a:ext cx="1371600" cy="3429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spcBef>
                <a:spcPct val="0"/>
              </a:spcBef>
              <a:buFontTx/>
              <a:buNone/>
            </a:pPr>
            <a:endParaRPr lang="en-US" altLang="en-US" sz="1800"/>
          </a:p>
        </p:txBody>
      </p:sp>
      <p:sp>
        <p:nvSpPr>
          <p:cNvPr id="16403" name="Text Box 19"/>
          <p:cNvSpPr txBox="1">
            <a:spLocks noChangeArrowheads="1"/>
          </p:cNvSpPr>
          <p:nvPr/>
        </p:nvSpPr>
        <p:spPr bwMode="auto">
          <a:xfrm>
            <a:off x="2514601" y="3284371"/>
            <a:ext cx="800219" cy="300082"/>
          </a:xfrm>
          <a:prstGeom prst="rect">
            <a:avLst/>
          </a:prstGeom>
          <a:noFill/>
          <a:ln>
            <a:noFill/>
          </a:ln>
          <a:effectLst/>
          <a:extLst/>
        </p:spPr>
        <p:txBody>
          <a:bodyPr wrap="none">
            <a:spAutoFit/>
          </a:bodyPr>
          <a:lstStyle>
            <a:lvl1pPr>
              <a:defRPr sz="2400">
                <a:solidFill>
                  <a:schemeClr val="tx1"/>
                </a:solidFill>
                <a:latin typeface="Arial" charset="0"/>
                <a:ea typeface="ＭＳ Ｐゴシック" pitchFamily="28" charset="-128"/>
              </a:defRPr>
            </a:lvl1pPr>
            <a:lvl2pPr marL="742950" indent="-285750">
              <a:defRPr sz="2400">
                <a:solidFill>
                  <a:schemeClr val="tx1"/>
                </a:solidFill>
                <a:latin typeface="Arial" charset="0"/>
                <a:ea typeface="ＭＳ Ｐゴシック" pitchFamily="28" charset="-128"/>
              </a:defRPr>
            </a:lvl2pPr>
            <a:lvl3pPr marL="1143000" indent="-228600">
              <a:defRPr sz="2400">
                <a:solidFill>
                  <a:schemeClr val="tx1"/>
                </a:solidFill>
                <a:latin typeface="Arial" charset="0"/>
                <a:ea typeface="ＭＳ Ｐゴシック" pitchFamily="28" charset="-128"/>
              </a:defRPr>
            </a:lvl3pPr>
            <a:lvl4pPr marL="1600200" indent="-228600">
              <a:defRPr sz="2400">
                <a:solidFill>
                  <a:schemeClr val="tx1"/>
                </a:solidFill>
                <a:latin typeface="Arial" charset="0"/>
                <a:ea typeface="ＭＳ Ｐゴシック" pitchFamily="28" charset="-128"/>
              </a:defRPr>
            </a:lvl4pPr>
            <a:lvl5pPr marL="2057400" indent="-228600">
              <a:defRPr sz="2400">
                <a:solidFill>
                  <a:schemeClr val="tx1"/>
                </a:solidFill>
                <a:latin typeface="Arial" charset="0"/>
                <a:ea typeface="ＭＳ Ｐゴシック" pitchFamily="2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2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2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2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28" charset="-128"/>
              </a:defRPr>
            </a:lvl9pPr>
          </a:lstStyle>
          <a:p>
            <a:pPr>
              <a:defRPr/>
            </a:pPr>
            <a:r>
              <a:rPr lang="en-US" sz="1350" b="1">
                <a:solidFill>
                  <a:srgbClr val="1CE151"/>
                </a:solidFill>
                <a:effectLst>
                  <a:outerShdw blurRad="38100" dist="38100" dir="2700000" algn="tl">
                    <a:srgbClr val="000000"/>
                  </a:outerShdw>
                </a:effectLst>
              </a:rPr>
              <a:t>GRASS</a:t>
            </a:r>
            <a:endParaRPr lang="en-US" sz="1800">
              <a:effectLst>
                <a:outerShdw blurRad="38100" dist="38100" dir="2700000" algn="tl">
                  <a:srgbClr val="FFFFFF"/>
                </a:outerShdw>
              </a:effectLst>
            </a:endParaRPr>
          </a:p>
        </p:txBody>
      </p:sp>
      <p:sp>
        <p:nvSpPr>
          <p:cNvPr id="16404" name="Text Box 20"/>
          <p:cNvSpPr txBox="1">
            <a:spLocks noChangeArrowheads="1"/>
          </p:cNvSpPr>
          <p:nvPr/>
        </p:nvSpPr>
        <p:spPr bwMode="auto">
          <a:xfrm>
            <a:off x="2914650" y="2827171"/>
            <a:ext cx="1531188" cy="300082"/>
          </a:xfrm>
          <a:prstGeom prst="rect">
            <a:avLst/>
          </a:prstGeom>
          <a:noFill/>
          <a:ln>
            <a:noFill/>
          </a:ln>
          <a:effectLst/>
          <a:extLst/>
        </p:spPr>
        <p:txBody>
          <a:bodyPr wrap="none">
            <a:spAutoFit/>
          </a:bodyPr>
          <a:lstStyle>
            <a:lvl1pPr>
              <a:defRPr sz="2400">
                <a:solidFill>
                  <a:schemeClr val="tx1"/>
                </a:solidFill>
                <a:latin typeface="Arial" charset="0"/>
                <a:ea typeface="ＭＳ Ｐゴシック" pitchFamily="28" charset="-128"/>
              </a:defRPr>
            </a:lvl1pPr>
            <a:lvl2pPr marL="742950" indent="-285750">
              <a:defRPr sz="2400">
                <a:solidFill>
                  <a:schemeClr val="tx1"/>
                </a:solidFill>
                <a:latin typeface="Arial" charset="0"/>
                <a:ea typeface="ＭＳ Ｐゴシック" pitchFamily="28" charset="-128"/>
              </a:defRPr>
            </a:lvl2pPr>
            <a:lvl3pPr marL="1143000" indent="-228600">
              <a:defRPr sz="2400">
                <a:solidFill>
                  <a:schemeClr val="tx1"/>
                </a:solidFill>
                <a:latin typeface="Arial" charset="0"/>
                <a:ea typeface="ＭＳ Ｐゴシック" pitchFamily="28" charset="-128"/>
              </a:defRPr>
            </a:lvl3pPr>
            <a:lvl4pPr marL="1600200" indent="-228600">
              <a:defRPr sz="2400">
                <a:solidFill>
                  <a:schemeClr val="tx1"/>
                </a:solidFill>
                <a:latin typeface="Arial" charset="0"/>
                <a:ea typeface="ＭＳ Ｐゴシック" pitchFamily="28" charset="-128"/>
              </a:defRPr>
            </a:lvl4pPr>
            <a:lvl5pPr marL="2057400" indent="-228600">
              <a:defRPr sz="2400">
                <a:solidFill>
                  <a:schemeClr val="tx1"/>
                </a:solidFill>
                <a:latin typeface="Arial" charset="0"/>
                <a:ea typeface="ＭＳ Ｐゴシック" pitchFamily="2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2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2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2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28" charset="-128"/>
              </a:defRPr>
            </a:lvl9pPr>
          </a:lstStyle>
          <a:p>
            <a:pPr>
              <a:defRPr/>
            </a:pPr>
            <a:r>
              <a:rPr lang="en-US" sz="1350" b="1">
                <a:solidFill>
                  <a:srgbClr val="1CE151"/>
                </a:solidFill>
                <a:effectLst>
                  <a:outerShdw blurRad="38100" dist="38100" dir="2700000" algn="tl">
                    <a:srgbClr val="000000"/>
                  </a:outerShdw>
                </a:effectLst>
              </a:rPr>
              <a:t>GRASSHOPPER</a:t>
            </a:r>
            <a:endParaRPr lang="en-US" sz="1800"/>
          </a:p>
        </p:txBody>
      </p:sp>
      <p:sp>
        <p:nvSpPr>
          <p:cNvPr id="16405" name="Text Box 21"/>
          <p:cNvSpPr txBox="1">
            <a:spLocks noChangeArrowheads="1"/>
          </p:cNvSpPr>
          <p:nvPr/>
        </p:nvSpPr>
        <p:spPr bwMode="auto">
          <a:xfrm>
            <a:off x="3657601" y="2312821"/>
            <a:ext cx="780983" cy="300082"/>
          </a:xfrm>
          <a:prstGeom prst="rect">
            <a:avLst/>
          </a:prstGeom>
          <a:noFill/>
          <a:ln>
            <a:noFill/>
          </a:ln>
          <a:effectLst/>
          <a:extLst/>
        </p:spPr>
        <p:txBody>
          <a:bodyPr wrap="none">
            <a:spAutoFit/>
          </a:bodyPr>
          <a:lstStyle>
            <a:lvl1pPr>
              <a:defRPr sz="2400">
                <a:solidFill>
                  <a:schemeClr val="tx1"/>
                </a:solidFill>
                <a:latin typeface="Arial" charset="0"/>
                <a:ea typeface="ＭＳ Ｐゴシック" pitchFamily="28" charset="-128"/>
              </a:defRPr>
            </a:lvl1pPr>
            <a:lvl2pPr marL="742950" indent="-285750">
              <a:defRPr sz="2400">
                <a:solidFill>
                  <a:schemeClr val="tx1"/>
                </a:solidFill>
                <a:latin typeface="Arial" charset="0"/>
                <a:ea typeface="ＭＳ Ｐゴシック" pitchFamily="28" charset="-128"/>
              </a:defRPr>
            </a:lvl2pPr>
            <a:lvl3pPr marL="1143000" indent="-228600">
              <a:defRPr sz="2400">
                <a:solidFill>
                  <a:schemeClr val="tx1"/>
                </a:solidFill>
                <a:latin typeface="Arial" charset="0"/>
                <a:ea typeface="ＭＳ Ｐゴシック" pitchFamily="28" charset="-128"/>
              </a:defRPr>
            </a:lvl3pPr>
            <a:lvl4pPr marL="1600200" indent="-228600">
              <a:defRPr sz="2400">
                <a:solidFill>
                  <a:schemeClr val="tx1"/>
                </a:solidFill>
                <a:latin typeface="Arial" charset="0"/>
                <a:ea typeface="ＭＳ Ｐゴシック" pitchFamily="28" charset="-128"/>
              </a:defRPr>
            </a:lvl4pPr>
            <a:lvl5pPr marL="2057400" indent="-228600">
              <a:defRPr sz="2400">
                <a:solidFill>
                  <a:schemeClr val="tx1"/>
                </a:solidFill>
                <a:latin typeface="Arial" charset="0"/>
                <a:ea typeface="ＭＳ Ｐゴシック" pitchFamily="2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2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2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2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28" charset="-128"/>
              </a:defRPr>
            </a:lvl9pPr>
          </a:lstStyle>
          <a:p>
            <a:pPr>
              <a:defRPr/>
            </a:pPr>
            <a:r>
              <a:rPr lang="en-US" sz="1350" b="1">
                <a:solidFill>
                  <a:srgbClr val="1CE151"/>
                </a:solidFill>
                <a:effectLst>
                  <a:outerShdw blurRad="38100" dist="38100" dir="2700000" algn="tl">
                    <a:srgbClr val="000000"/>
                  </a:outerShdw>
                </a:effectLst>
              </a:rPr>
              <a:t>TROUT</a:t>
            </a:r>
            <a:endParaRPr lang="en-US" sz="1800"/>
          </a:p>
        </p:txBody>
      </p:sp>
      <p:sp>
        <p:nvSpPr>
          <p:cNvPr id="16406" name="Text Box 22"/>
          <p:cNvSpPr txBox="1">
            <a:spLocks noChangeArrowheads="1"/>
          </p:cNvSpPr>
          <p:nvPr/>
        </p:nvSpPr>
        <p:spPr bwMode="auto">
          <a:xfrm>
            <a:off x="3886201" y="1741321"/>
            <a:ext cx="780983" cy="300082"/>
          </a:xfrm>
          <a:prstGeom prst="rect">
            <a:avLst/>
          </a:prstGeom>
          <a:noFill/>
          <a:ln>
            <a:noFill/>
          </a:ln>
          <a:effectLst/>
          <a:extLst/>
        </p:spPr>
        <p:txBody>
          <a:bodyPr wrap="none">
            <a:spAutoFit/>
          </a:bodyPr>
          <a:lstStyle>
            <a:lvl1pPr>
              <a:defRPr sz="2400">
                <a:solidFill>
                  <a:schemeClr val="tx1"/>
                </a:solidFill>
                <a:latin typeface="Arial" charset="0"/>
                <a:ea typeface="ＭＳ Ｐゴシック" pitchFamily="28" charset="-128"/>
              </a:defRPr>
            </a:lvl1pPr>
            <a:lvl2pPr marL="742950" indent="-285750">
              <a:defRPr sz="2400">
                <a:solidFill>
                  <a:schemeClr val="tx1"/>
                </a:solidFill>
                <a:latin typeface="Arial" charset="0"/>
                <a:ea typeface="ＭＳ Ｐゴシック" pitchFamily="28" charset="-128"/>
              </a:defRPr>
            </a:lvl2pPr>
            <a:lvl3pPr marL="1143000" indent="-228600">
              <a:defRPr sz="2400">
                <a:solidFill>
                  <a:schemeClr val="tx1"/>
                </a:solidFill>
                <a:latin typeface="Arial" charset="0"/>
                <a:ea typeface="ＭＳ Ｐゴシック" pitchFamily="28" charset="-128"/>
              </a:defRPr>
            </a:lvl3pPr>
            <a:lvl4pPr marL="1600200" indent="-228600">
              <a:defRPr sz="2400">
                <a:solidFill>
                  <a:schemeClr val="tx1"/>
                </a:solidFill>
                <a:latin typeface="Arial" charset="0"/>
                <a:ea typeface="ＭＳ Ｐゴシック" pitchFamily="28" charset="-128"/>
              </a:defRPr>
            </a:lvl4pPr>
            <a:lvl5pPr marL="2057400" indent="-228600">
              <a:defRPr sz="2400">
                <a:solidFill>
                  <a:schemeClr val="tx1"/>
                </a:solidFill>
                <a:latin typeface="Arial" charset="0"/>
                <a:ea typeface="ＭＳ Ｐゴシック" pitchFamily="28"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28"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28"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28"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28" charset="-128"/>
              </a:defRPr>
            </a:lvl9pPr>
          </a:lstStyle>
          <a:p>
            <a:pPr>
              <a:defRPr/>
            </a:pPr>
            <a:r>
              <a:rPr lang="en-US" sz="1350" b="1">
                <a:solidFill>
                  <a:srgbClr val="1CE151"/>
                </a:solidFill>
                <a:effectLst>
                  <a:outerShdw blurRad="38100" dist="38100" dir="2700000" algn="tl">
                    <a:srgbClr val="000000"/>
                  </a:outerShdw>
                </a:effectLst>
              </a:rPr>
              <a:t>EAGLE</a:t>
            </a:r>
            <a:endParaRPr lang="en-US" sz="1350"/>
          </a:p>
        </p:txBody>
      </p:sp>
      <p:sp>
        <p:nvSpPr>
          <p:cNvPr id="16407" name="AutoShape 23"/>
          <p:cNvSpPr>
            <a:spLocks noChangeArrowheads="1"/>
          </p:cNvSpPr>
          <p:nvPr/>
        </p:nvSpPr>
        <p:spPr bwMode="auto">
          <a:xfrm>
            <a:off x="5429250" y="3112920"/>
            <a:ext cx="171450" cy="228600"/>
          </a:xfrm>
          <a:prstGeom prst="upArrow">
            <a:avLst>
              <a:gd name="adj1" fmla="val 50000"/>
              <a:gd name="adj2" fmla="val 33333"/>
            </a:avLst>
          </a:prstGeom>
          <a:solidFill>
            <a:srgbClr val="0BDEE3"/>
          </a:solidFill>
          <a:ln w="9525">
            <a:solidFill>
              <a:schemeClr val="tx1"/>
            </a:solidFill>
            <a:miter lim="800000"/>
            <a:headEnd/>
            <a:tailEnd/>
          </a:ln>
        </p:spPr>
        <p:txBody>
          <a:bodyPr wrap="none" anchor="ctr"/>
          <a:lstStyle>
            <a:lvl1pPr>
              <a:spcBef>
                <a:spcPct val="20000"/>
              </a:spcBef>
              <a:buChar char="•"/>
              <a:defRPr sz="3200">
                <a:solidFill>
                  <a:schemeClr val="tx1"/>
                </a:solidFill>
                <a:latin typeface="Arial" charset="0"/>
                <a:ea typeface="ＭＳ Ｐゴシック" charset="-128"/>
              </a:defRPr>
            </a:lvl1pPr>
            <a:lvl2pPr marL="742950" indent="-285750">
              <a:spcBef>
                <a:spcPct val="20000"/>
              </a:spcBef>
              <a:buChar char="–"/>
              <a:defRPr sz="2800">
                <a:solidFill>
                  <a:schemeClr val="tx1"/>
                </a:solidFill>
                <a:latin typeface="Arial" charset="0"/>
                <a:ea typeface="ＭＳ Ｐゴシック" charset="-128"/>
              </a:defRPr>
            </a:lvl2pPr>
            <a:lvl3pPr marL="1143000" indent="-228600">
              <a:spcBef>
                <a:spcPct val="20000"/>
              </a:spcBef>
              <a:buChar char="•"/>
              <a:defRPr sz="2400">
                <a:solidFill>
                  <a:schemeClr val="tx1"/>
                </a:solidFill>
                <a:latin typeface="Arial" charset="0"/>
                <a:ea typeface="ＭＳ Ｐゴシック" charset="-128"/>
              </a:defRPr>
            </a:lvl3pPr>
            <a:lvl4pPr marL="1600200" indent="-228600">
              <a:spcBef>
                <a:spcPct val="20000"/>
              </a:spcBef>
              <a:buChar char="–"/>
              <a:defRPr sz="2000">
                <a:solidFill>
                  <a:schemeClr val="tx1"/>
                </a:solidFill>
                <a:latin typeface="Arial" charset="0"/>
                <a:ea typeface="ＭＳ Ｐゴシック" charset="-128"/>
              </a:defRPr>
            </a:lvl4pPr>
            <a:lvl5pPr marL="2057400" indent="-228600">
              <a:spcBef>
                <a:spcPct val="20000"/>
              </a:spcBef>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defRPr>
            </a:lvl9pPr>
          </a:lstStyle>
          <a:p>
            <a:pPr>
              <a:spcBef>
                <a:spcPct val="0"/>
              </a:spcBef>
              <a:buFontTx/>
              <a:buNone/>
            </a:pPr>
            <a:endParaRPr lang="en-US" altLang="en-US" sz="1800"/>
          </a:p>
        </p:txBody>
      </p:sp>
      <p:sp>
        <p:nvSpPr>
          <p:cNvPr id="2" name="TextBox 1"/>
          <p:cNvSpPr txBox="1"/>
          <p:nvPr/>
        </p:nvSpPr>
        <p:spPr>
          <a:xfrm>
            <a:off x="4173166" y="3179798"/>
            <a:ext cx="65" cy="207749"/>
          </a:xfrm>
          <a:prstGeom prst="rect">
            <a:avLst/>
          </a:prstGeom>
          <a:noFill/>
        </p:spPr>
        <p:txBody>
          <a:bodyPr wrap="none" lIns="0" tIns="0" rIns="0" bIns="0" rtlCol="0">
            <a:spAutoFit/>
          </a:bodyPr>
          <a:lstStyle/>
          <a:p>
            <a:endParaRPr lang="en-US" sz="1350" dirty="0"/>
          </a:p>
        </p:txBody>
      </p:sp>
      <p:sp>
        <p:nvSpPr>
          <p:cNvPr id="3" name="Rectangle 2"/>
          <p:cNvSpPr/>
          <p:nvPr/>
        </p:nvSpPr>
        <p:spPr>
          <a:xfrm>
            <a:off x="0" y="4798052"/>
            <a:ext cx="564396" cy="45471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344909" y="501758"/>
            <a:ext cx="1944538" cy="646331"/>
          </a:xfrm>
          <a:prstGeom prst="rect">
            <a:avLst/>
          </a:prstGeom>
          <a:noFill/>
        </p:spPr>
        <p:txBody>
          <a:bodyPr wrap="none" rtlCol="0">
            <a:spAutoFit/>
          </a:bodyPr>
          <a:lstStyle/>
          <a:p>
            <a:r>
              <a:rPr lang="en-US" sz="3600" dirty="0" smtClean="0">
                <a:solidFill>
                  <a:srgbClr val="5FAF29"/>
                </a:solidFill>
              </a:rPr>
              <a:t>A review: </a:t>
            </a:r>
            <a:endParaRPr lang="en-US" sz="3600" dirty="0">
              <a:solidFill>
                <a:srgbClr val="5FAF29"/>
              </a:solidFill>
            </a:endParaRPr>
          </a:p>
        </p:txBody>
      </p:sp>
    </p:spTree>
    <p:extLst>
      <p:ext uri="{BB962C8B-B14F-4D97-AF65-F5344CB8AC3E}">
        <p14:creationId xmlns:p14="http://schemas.microsoft.com/office/powerpoint/2010/main" val="1184705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39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40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402"/>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396"/>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391"/>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16395"/>
                                        </p:tgtEl>
                                        <p:attrNameLst>
                                          <p:attrName>style.visibility</p:attrName>
                                        </p:attrNameLst>
                                      </p:cBhvr>
                                      <p:to>
                                        <p:strVal val="visible"/>
                                      </p:to>
                                    </p:set>
                                    <p:animEffect transition="in" filter="slide(fromBottom)">
                                      <p:cBhvr>
                                        <p:cTn id="25" dur="500"/>
                                        <p:tgtEl>
                                          <p:spTgt spid="16395"/>
                                        </p:tgtEl>
                                      </p:cBhvr>
                                    </p:animEffect>
                                  </p:childTnLst>
                                </p:cTn>
                              </p:par>
                              <p:par>
                                <p:cTn id="26" presetID="1" presetClass="entr" presetSubtype="0" fill="hold" grpId="0" nodeType="withEffect">
                                  <p:stCondLst>
                                    <p:cond delay="0"/>
                                  </p:stCondLst>
                                  <p:childTnLst>
                                    <p:set>
                                      <p:cBhvr>
                                        <p:cTn id="27" dur="1" fill="hold">
                                          <p:stCondLst>
                                            <p:cond delay="0"/>
                                          </p:stCondLst>
                                        </p:cTn>
                                        <p:tgtEl>
                                          <p:spTgt spid="16392"/>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6394"/>
                                        </p:tgtEl>
                                        <p:attrNameLst>
                                          <p:attrName>style.visibility</p:attrName>
                                        </p:attrNameLst>
                                      </p:cBhvr>
                                      <p:to>
                                        <p:strVal val="visible"/>
                                      </p:to>
                                    </p:set>
                                    <p:animEffect transition="in" filter="slide(fromBottom)">
                                      <p:cBhvr>
                                        <p:cTn id="32" dur="500"/>
                                        <p:tgtEl>
                                          <p:spTgt spid="16394"/>
                                        </p:tgtEl>
                                      </p:cBhvr>
                                    </p:animEffect>
                                  </p:childTnLst>
                                </p:cTn>
                              </p:par>
                              <p:par>
                                <p:cTn id="33" presetID="1" presetClass="entr" presetSubtype="0" fill="hold" grpId="0" nodeType="withEffect">
                                  <p:stCondLst>
                                    <p:cond delay="0"/>
                                  </p:stCondLst>
                                  <p:childTnLst>
                                    <p:set>
                                      <p:cBhvr>
                                        <p:cTn id="34" dur="1" fill="hold">
                                          <p:stCondLst>
                                            <p:cond delay="0"/>
                                          </p:stCondLst>
                                        </p:cTn>
                                        <p:tgtEl>
                                          <p:spTgt spid="16393"/>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2" presetClass="entr" presetSubtype="4" fill="hold" grpId="0" nodeType="clickEffect">
                                  <p:stCondLst>
                                    <p:cond delay="0"/>
                                  </p:stCondLst>
                                  <p:childTnLst>
                                    <p:set>
                                      <p:cBhvr>
                                        <p:cTn id="38" dur="1" fill="hold">
                                          <p:stCondLst>
                                            <p:cond delay="0"/>
                                          </p:stCondLst>
                                        </p:cTn>
                                        <p:tgtEl>
                                          <p:spTgt spid="16407"/>
                                        </p:tgtEl>
                                        <p:attrNameLst>
                                          <p:attrName>style.visibility</p:attrName>
                                        </p:attrNameLst>
                                      </p:cBhvr>
                                      <p:to>
                                        <p:strVal val="visible"/>
                                      </p:to>
                                    </p:set>
                                    <p:animEffect transition="in" filter="slide(fromBottom)">
                                      <p:cBhvr>
                                        <p:cTn id="39" dur="500"/>
                                        <p:tgtEl>
                                          <p:spTgt spid="16407"/>
                                        </p:tgtEl>
                                      </p:cBhvr>
                                    </p:animEffect>
                                  </p:childTnLst>
                                </p:cTn>
                              </p:par>
                              <p:par>
                                <p:cTn id="40" presetID="1" presetClass="entr" presetSubtype="0" fill="hold" grpId="0" nodeType="withEffect">
                                  <p:stCondLst>
                                    <p:cond delay="0"/>
                                  </p:stCondLst>
                                  <p:childTnLst>
                                    <p:set>
                                      <p:cBhvr>
                                        <p:cTn id="41" dur="1" fill="hold">
                                          <p:stCondLst>
                                            <p:cond delay="0"/>
                                          </p:stCondLst>
                                        </p:cTn>
                                        <p:tgtEl>
                                          <p:spTgt spid="16388"/>
                                        </p:tgtEl>
                                        <p:attrNameLst>
                                          <p:attrName>style.visibility</p:attrName>
                                        </p:attrNameLst>
                                      </p:cBhvr>
                                      <p:to>
                                        <p:strVal val="visible"/>
                                      </p:to>
                                    </p:set>
                                  </p:childTnLst>
                                </p:cTn>
                              </p:par>
                            </p:childTnLst>
                          </p:cTn>
                        </p:par>
                      </p:childTnLst>
                    </p:cTn>
                  </p:par>
                  <p:par>
                    <p:cTn id="42" fill="hold" nodeType="clickPar">
                      <p:stCondLst>
                        <p:cond delay="indefinite"/>
                      </p:stCondLst>
                      <p:childTnLst>
                        <p:par>
                          <p:cTn id="43" fill="hold" nodeType="withGroup">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16398"/>
                                        </p:tgtEl>
                                        <p:attrNameLst>
                                          <p:attrName>style.visibility</p:attrName>
                                        </p:attrNameLst>
                                      </p:cBhvr>
                                      <p:to>
                                        <p:strVal val="visible"/>
                                      </p:to>
                                    </p:set>
                                  </p:childTnLst>
                                </p:cTn>
                              </p:par>
                            </p:childTnLst>
                          </p:cTn>
                        </p:par>
                      </p:childTnLst>
                    </p:cTn>
                  </p:par>
                  <p:par>
                    <p:cTn id="46" fill="hold" nodeType="clickPar">
                      <p:stCondLst>
                        <p:cond delay="indefinite"/>
                      </p:stCondLst>
                      <p:childTnLst>
                        <p:par>
                          <p:cTn id="47" fill="hold" nodeType="withGroup">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16397"/>
                                        </p:tgtEl>
                                        <p:attrNameLst>
                                          <p:attrName>style.visibility</p:attrName>
                                        </p:attrNameLst>
                                      </p:cBhvr>
                                      <p:to>
                                        <p:strVal val="visible"/>
                                      </p:to>
                                    </p:set>
                                  </p:childTnLst>
                                </p:cTn>
                              </p:par>
                              <p:par>
                                <p:cTn id="50" presetID="1" presetClass="entr" presetSubtype="0" fill="hold" grpId="0" nodeType="withEffect" nodePh="1">
                                  <p:stCondLst>
                                    <p:cond delay="0"/>
                                  </p:stCondLst>
                                  <p:endCondLst>
                                    <p:cond evt="begin" delay="0">
                                      <p:tn val="50"/>
                                    </p:cond>
                                  </p:endCondLst>
                                  <p:childTnLst>
                                    <p:set>
                                      <p:cBhvr>
                                        <p:cTn id="51" dur="1" fill="hold">
                                          <p:stCondLst>
                                            <p:cond delay="0"/>
                                          </p:stCondLst>
                                        </p:cTn>
                                        <p:tgtEl>
                                          <p:spTgt spid="16389"/>
                                        </p:tgtEl>
                                        <p:attrNameLst>
                                          <p:attrName>style.visibility</p:attrName>
                                        </p:attrNameLst>
                                      </p:cBhvr>
                                      <p:to>
                                        <p:strVal val="visible"/>
                                      </p:to>
                                    </p:set>
                                  </p:childTnLst>
                                </p:cTn>
                              </p:par>
                            </p:childTnLst>
                          </p:cTn>
                        </p:par>
                      </p:childTnLst>
                    </p:cTn>
                  </p:par>
                  <p:par>
                    <p:cTn id="52" fill="hold" nodeType="clickPar">
                      <p:stCondLst>
                        <p:cond delay="indefinite"/>
                      </p:stCondLst>
                      <p:childTnLst>
                        <p:par>
                          <p:cTn id="53" fill="hold" nodeType="withGroup">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6403"/>
                                        </p:tgtEl>
                                        <p:attrNameLst>
                                          <p:attrName>style.visibility</p:attrName>
                                        </p:attrNameLst>
                                      </p:cBhvr>
                                      <p:to>
                                        <p:strVal val="visible"/>
                                      </p:to>
                                    </p:set>
                                  </p:childTnLst>
                                </p:cTn>
                              </p:par>
                            </p:childTnLst>
                          </p:cTn>
                        </p:par>
                      </p:childTnLst>
                    </p:cTn>
                  </p:par>
                  <p:par>
                    <p:cTn id="56" fill="hold" nodeType="clickPar">
                      <p:stCondLst>
                        <p:cond delay="indefinite"/>
                      </p:stCondLst>
                      <p:childTnLst>
                        <p:par>
                          <p:cTn id="57" fill="hold" nodeType="withGroup">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16404"/>
                                        </p:tgtEl>
                                        <p:attrNameLst>
                                          <p:attrName>style.visibility</p:attrName>
                                        </p:attrNameLst>
                                      </p:cBhvr>
                                      <p:to>
                                        <p:strVal val="visible"/>
                                      </p:to>
                                    </p:set>
                                  </p:childTnLst>
                                </p:cTn>
                              </p:par>
                            </p:childTnLst>
                          </p:cTn>
                        </p:par>
                      </p:childTnLst>
                    </p:cTn>
                  </p:par>
                  <p:par>
                    <p:cTn id="60" fill="hold" nodeType="clickPar">
                      <p:stCondLst>
                        <p:cond delay="indefinite"/>
                      </p:stCondLst>
                      <p:childTnLst>
                        <p:par>
                          <p:cTn id="61" fill="hold" nodeType="withGroup">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16405"/>
                                        </p:tgtEl>
                                        <p:attrNameLst>
                                          <p:attrName>style.visibility</p:attrName>
                                        </p:attrNameLst>
                                      </p:cBhvr>
                                      <p:to>
                                        <p:strVal val="visible"/>
                                      </p:to>
                                    </p:set>
                                  </p:childTnLst>
                                </p:cTn>
                              </p:par>
                            </p:childTnLst>
                          </p:cTn>
                        </p:par>
                      </p:childTnLst>
                    </p:cTn>
                  </p:par>
                  <p:par>
                    <p:cTn id="64" fill="hold" nodeType="clickPar">
                      <p:stCondLst>
                        <p:cond delay="indefinite"/>
                      </p:stCondLst>
                      <p:childTnLst>
                        <p:par>
                          <p:cTn id="65" fill="hold" nodeType="withGroup">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164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p:bldP spid="16389" grpId="0"/>
      <p:bldP spid="16390" grpId="0" animBg="1"/>
      <p:bldP spid="16391" grpId="0"/>
      <p:bldP spid="16392" grpId="0"/>
      <p:bldP spid="16393" grpId="0"/>
      <p:bldP spid="16394" grpId="0" animBg="1"/>
      <p:bldP spid="16395" grpId="0" animBg="1"/>
      <p:bldP spid="16396" grpId="0"/>
      <p:bldP spid="16397" grpId="0" animBg="1"/>
      <p:bldP spid="16398" grpId="0"/>
      <p:bldP spid="16401" grpId="0" animBg="1"/>
      <p:bldP spid="16402" grpId="0" animBg="1"/>
      <p:bldP spid="16403" grpId="0"/>
      <p:bldP spid="16404" grpId="0"/>
      <p:bldP spid="16405" grpId="0"/>
      <p:bldP spid="16406" grpId="0"/>
      <p:bldP spid="1640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Environmentally friendly?</a:t>
            </a:r>
            <a:endParaRPr lang="en-US" dirty="0"/>
          </a:p>
        </p:txBody>
      </p:sp>
      <p:sp>
        <p:nvSpPr>
          <p:cNvPr id="3" name="Content Placeholder 2"/>
          <p:cNvSpPr>
            <a:spLocks noGrp="1"/>
          </p:cNvSpPr>
          <p:nvPr>
            <p:ph idx="1"/>
          </p:nvPr>
        </p:nvSpPr>
        <p:spPr/>
        <p:txBody>
          <a:bodyPr/>
          <a:lstStyle/>
          <a:p>
            <a:r>
              <a:rPr lang="en-US" dirty="0" smtClean="0"/>
              <a:t>There is a common assertion that “eating lower on the food chain” is a more environmentally friendly way to behave.</a:t>
            </a:r>
          </a:p>
          <a:p>
            <a:r>
              <a:rPr lang="en-US" dirty="0" smtClean="0"/>
              <a:t>Consider what you have figured out about energy and matter in ecosystems and take a stance on this assertion. Write your ideas in Doodle L. </a:t>
            </a:r>
            <a:endParaRPr lang="en-US" dirty="0"/>
          </a:p>
        </p:txBody>
      </p:sp>
    </p:spTree>
    <p:extLst>
      <p:ext uri="{BB962C8B-B14F-4D97-AF65-F5344CB8AC3E}">
        <p14:creationId xmlns:p14="http://schemas.microsoft.com/office/powerpoint/2010/main" val="3099871288"/>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LS04 </a:t>
            </a:r>
            <a:r>
              <a:rPr lang="en-US" sz="2400" dirty="0">
                <a:solidFill>
                  <a:schemeClr val="bg1"/>
                </a:solidFill>
              </a:rPr>
              <a:t>Teacher Resource: </a:t>
            </a:r>
            <a:r>
              <a:rPr lang="en-US" sz="2400" dirty="0">
                <a:solidFill>
                  <a:schemeClr val="bg1"/>
                </a:solidFill>
                <a:latin typeface="Arial" panose="020B0604020202020204" pitchFamily="34" charset="0"/>
                <a:cs typeface="Arial" panose="020B0604020202020204" pitchFamily="34" charset="0"/>
              </a:rPr>
              <a:t>Learning Segment Wrap-Up</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27" name="Content Placeholder 2"/>
          <p:cNvSpPr txBox="1">
            <a:spLocks/>
          </p:cNvSpPr>
          <p:nvPr/>
        </p:nvSpPr>
        <p:spPr>
          <a:xfrm>
            <a:off x="457200" y="4398543"/>
            <a:ext cx="8384876" cy="1980486"/>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Font typeface="Arial"/>
              <a:buNone/>
            </a:pPr>
            <a:r>
              <a:rPr lang="en-US" sz="2000" b="1" dirty="0" smtClean="0">
                <a:solidFill>
                  <a:srgbClr val="5FAF29"/>
                </a:solidFill>
                <a:latin typeface="Arial" panose="020B0604020202020204" pitchFamily="34" charset="0"/>
                <a:cs typeface="Arial" panose="020B0604020202020204" pitchFamily="34" charset="0"/>
              </a:rPr>
              <a:t>What did we </a:t>
            </a:r>
            <a:r>
              <a:rPr lang="en-US" sz="2000" b="1" dirty="0" smtClean="0">
                <a:solidFill>
                  <a:srgbClr val="5FAF29"/>
                </a:solidFill>
                <a:latin typeface="Arial" panose="020B0604020202020204" pitchFamily="34" charset="0"/>
                <a:cs typeface="Arial" panose="020B0604020202020204" pitchFamily="34" charset="0"/>
              </a:rPr>
              <a:t>figure out? </a:t>
            </a:r>
            <a:r>
              <a:rPr lang="en-US" sz="2000" dirty="0" smtClean="0">
                <a:solidFill>
                  <a:srgbClr val="5FAF29"/>
                </a:solidFill>
                <a:latin typeface="Arial" panose="020B0604020202020204" pitchFamily="34" charset="0"/>
                <a:cs typeface="Arial" panose="020B0604020202020204" pitchFamily="34" charset="0"/>
              </a:rPr>
              <a:t>We applied our model to consider environmentally friendly eating habits.</a:t>
            </a:r>
            <a:endParaRPr lang="en-US" sz="1800" dirty="0">
              <a:solidFill>
                <a:srgbClr val="256800"/>
              </a:solidFill>
            </a:endParaRPr>
          </a:p>
        </p:txBody>
      </p:sp>
      <p:grpSp>
        <p:nvGrpSpPr>
          <p:cNvPr id="13" name="Group 12"/>
          <p:cNvGrpSpPr/>
          <p:nvPr/>
        </p:nvGrpSpPr>
        <p:grpSpPr>
          <a:xfrm>
            <a:off x="2710866" y="771786"/>
            <a:ext cx="3747084" cy="3048533"/>
            <a:chOff x="2509706" y="936769"/>
            <a:chExt cx="3747084" cy="3048533"/>
          </a:xfrm>
        </p:grpSpPr>
        <p:grpSp>
          <p:nvGrpSpPr>
            <p:cNvPr id="14" name="Group 13"/>
            <p:cNvGrpSpPr/>
            <p:nvPr/>
          </p:nvGrpSpPr>
          <p:grpSpPr>
            <a:xfrm>
              <a:off x="2509706" y="1409784"/>
              <a:ext cx="3747084" cy="2575518"/>
              <a:chOff x="2509706" y="1409784"/>
              <a:chExt cx="3747084" cy="2575518"/>
            </a:xfrm>
          </p:grpSpPr>
          <p:sp>
            <p:nvSpPr>
              <p:cNvPr id="22" name="Isosceles Triangle 21"/>
              <p:cNvSpPr/>
              <p:nvPr/>
            </p:nvSpPr>
            <p:spPr>
              <a:xfrm>
                <a:off x="3011648" y="1409784"/>
                <a:ext cx="2743200" cy="2364828"/>
              </a:xfrm>
              <a:prstGeom prst="triangle">
                <a:avLst/>
              </a:prstGeom>
              <a:noFill/>
              <a:ln w="31750">
                <a:solidFill>
                  <a:srgbClr val="5FAF2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TextBox 22"/>
              <p:cNvSpPr txBox="1"/>
              <p:nvPr/>
            </p:nvSpPr>
            <p:spPr>
              <a:xfrm>
                <a:off x="25097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P</a:t>
                </a:r>
              </a:p>
            </p:txBody>
          </p:sp>
          <p:sp>
            <p:nvSpPr>
              <p:cNvPr id="24" name="TextBox 23"/>
              <p:cNvSpPr txBox="1"/>
              <p:nvPr/>
            </p:nvSpPr>
            <p:spPr>
              <a:xfrm>
                <a:off x="57870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Q</a:t>
                </a:r>
              </a:p>
            </p:txBody>
          </p:sp>
        </p:grpSp>
        <p:sp>
          <p:nvSpPr>
            <p:cNvPr id="21" name="TextBox 20"/>
            <p:cNvSpPr txBox="1"/>
            <p:nvPr/>
          </p:nvSpPr>
          <p:spPr>
            <a:xfrm>
              <a:off x="4173523" y="936769"/>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M</a:t>
              </a:r>
            </a:p>
          </p:txBody>
        </p:sp>
      </p:grpSp>
      <p:cxnSp>
        <p:nvCxnSpPr>
          <p:cNvPr id="25" name="Straight Arrow Connector 24"/>
          <p:cNvCxnSpPr>
            <a:cxnSpLocks/>
          </p:cNvCxnSpPr>
          <p:nvPr/>
        </p:nvCxnSpPr>
        <p:spPr>
          <a:xfrm flipV="1">
            <a:off x="3075123" y="1305446"/>
            <a:ext cx="1158414" cy="1947363"/>
          </a:xfrm>
          <a:prstGeom prst="straightConnector1">
            <a:avLst/>
          </a:prstGeom>
          <a:ln w="57150">
            <a:solidFill>
              <a:srgbClr val="5FAF29"/>
            </a:solidFill>
            <a:headEnd type="triangl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191261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err="1" smtClean="0">
                <a:solidFill>
                  <a:schemeClr val="bg1"/>
                </a:solidFill>
              </a:rPr>
              <a:t>OverviewTeacher</a:t>
            </a:r>
            <a:r>
              <a:rPr lang="en-US" sz="2400" dirty="0" smtClean="0">
                <a:solidFill>
                  <a:schemeClr val="bg1"/>
                </a:solidFill>
              </a:rPr>
              <a:t> </a:t>
            </a:r>
            <a:r>
              <a:rPr lang="en-US" sz="2400" dirty="0">
                <a:solidFill>
                  <a:schemeClr val="bg1"/>
                </a:solidFill>
              </a:rPr>
              <a:t>Resource: </a:t>
            </a:r>
            <a:r>
              <a:rPr lang="en-US" sz="2400" dirty="0" smtClean="0">
                <a:solidFill>
                  <a:schemeClr val="bg1"/>
                </a:solidFill>
              </a:rPr>
              <a:t>Notes</a:t>
            </a:r>
            <a:endParaRPr sz="2400" dirty="0"/>
          </a:p>
        </p:txBody>
      </p:sp>
      <p:sp>
        <p:nvSpPr>
          <p:cNvPr id="5" name="Content Placeholder 2"/>
          <p:cNvSpPr txBox="1">
            <a:spLocks/>
          </p:cNvSpPr>
          <p:nvPr/>
        </p:nvSpPr>
        <p:spPr>
          <a:xfrm>
            <a:off x="439340" y="829922"/>
            <a:ext cx="8229600" cy="5236618"/>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00000"/>
              </a:lnSpc>
              <a:spcBef>
                <a:spcPts val="0"/>
              </a:spcBef>
              <a:spcAft>
                <a:spcPts val="600"/>
              </a:spcAft>
              <a:buNone/>
            </a:pPr>
            <a:r>
              <a:rPr lang="en-US" sz="1500" dirty="0" smtClean="0">
                <a:solidFill>
                  <a:srgbClr val="5FAF29"/>
                </a:solidFill>
                <a:latin typeface="Arial" panose="020B0604020202020204" pitchFamily="34" charset="0"/>
                <a:cs typeface="Arial" panose="020B0604020202020204" pitchFamily="34" charset="0"/>
              </a:rPr>
              <a:t>Students will be generating an initial model to answer their question about the phenomenon. Most likely, students will generate a model that contains ideas about how producers are linked to consumers, and where the energy in the ecosystem comes from. However, they may not initially account for energy lost as heat through cellular </a:t>
            </a:r>
            <a:r>
              <a:rPr lang="en-US" sz="1500" dirty="0" smtClean="0">
                <a:solidFill>
                  <a:srgbClr val="5FAF29"/>
                </a:solidFill>
                <a:latin typeface="Arial" panose="020B0604020202020204" pitchFamily="34" charset="0"/>
                <a:cs typeface="Arial" panose="020B0604020202020204" pitchFamily="34" charset="0"/>
              </a:rPr>
              <a:t>respiration and other processes. </a:t>
            </a:r>
            <a:r>
              <a:rPr lang="en-US" sz="1500" dirty="0" smtClean="0">
                <a:solidFill>
                  <a:srgbClr val="5FAF29"/>
                </a:solidFill>
                <a:latin typeface="Arial" panose="020B0604020202020204" pitchFamily="34" charset="0"/>
                <a:cs typeface="Arial" panose="020B0604020202020204" pitchFamily="34" charset="0"/>
              </a:rPr>
              <a:t>To help with this, you may need remind students of the models they have so far: </a:t>
            </a:r>
            <a:r>
              <a:rPr lang="en-US" sz="1500" dirty="0" smtClean="0">
                <a:solidFill>
                  <a:srgbClr val="5FAF29"/>
                </a:solidFill>
                <a:latin typeface="Arial" panose="020B0604020202020204" pitchFamily="34" charset="0"/>
                <a:cs typeface="Arial" panose="020B0604020202020204" pitchFamily="34" charset="0"/>
              </a:rPr>
              <a:t>chemical reactions in living things, matter and energy from food, </a:t>
            </a:r>
            <a:r>
              <a:rPr lang="en-US" sz="1500" dirty="0" smtClean="0">
                <a:solidFill>
                  <a:srgbClr val="5FAF29"/>
                </a:solidFill>
                <a:latin typeface="Arial" panose="020B0604020202020204" pitchFamily="34" charset="0"/>
                <a:cs typeface="Arial" panose="020B0604020202020204" pitchFamily="34" charset="0"/>
              </a:rPr>
              <a:t>and cycles of matter will be very helpful in this model triangle. Particularly, we want students to recognize that only the stuff that isn’t used for cellular respiration (and that is stored in tissue) is what is available to the organisms further up the food chain/web. Once students recognize this, then you can begin to push them about what happens to that stuff that is used for cellular respiration: where does it go</a:t>
            </a:r>
            <a:r>
              <a:rPr lang="en-US" sz="1500" dirty="0">
                <a:solidFill>
                  <a:srgbClr val="5FAF29"/>
                </a:solidFill>
                <a:latin typeface="Arial" panose="020B0604020202020204" pitchFamily="34" charset="0"/>
                <a:cs typeface="Arial" panose="020B0604020202020204" pitchFamily="34" charset="0"/>
              </a:rPr>
              <a:t>? Remember: organisms use matter for two primary purposes: cellular respiration and biosynthesis. This </a:t>
            </a:r>
            <a:r>
              <a:rPr lang="en-US" sz="1500" dirty="0" smtClean="0">
                <a:solidFill>
                  <a:srgbClr val="5FAF29"/>
                </a:solidFill>
                <a:latin typeface="Arial" panose="020B0604020202020204" pitchFamily="34" charset="0"/>
                <a:cs typeface="Arial" panose="020B0604020202020204" pitchFamily="34" charset="0"/>
              </a:rPr>
              <a:t>is somewhat similar to the “Biggest Loser” question, but what students most likely did not discuss in answering that question is that when we </a:t>
            </a:r>
            <a:r>
              <a:rPr lang="en-US" sz="1500" dirty="0" smtClean="0">
                <a:solidFill>
                  <a:srgbClr val="5FAF29"/>
                </a:solidFill>
                <a:latin typeface="Arial" panose="020B0604020202020204" pitchFamily="34" charset="0"/>
                <a:cs typeface="Arial" panose="020B0604020202020204" pitchFamily="34" charset="0"/>
              </a:rPr>
              <a:t>increase the rate of cellular respiration to meet higher energy needs, </a:t>
            </a:r>
            <a:r>
              <a:rPr lang="en-US" sz="1500" dirty="0" smtClean="0">
                <a:solidFill>
                  <a:srgbClr val="5FAF29"/>
                </a:solidFill>
                <a:latin typeface="Arial" panose="020B0604020202020204" pitchFamily="34" charset="0"/>
                <a:cs typeface="Arial" panose="020B0604020202020204" pitchFamily="34" charset="0"/>
              </a:rPr>
              <a:t>we release body heat since the reaction is exothermic. That energy goes somewhere—it goes into the environment, and, it’s no longer biologically </a:t>
            </a:r>
            <a:r>
              <a:rPr lang="en-US" sz="1500" dirty="0" smtClean="0">
                <a:solidFill>
                  <a:srgbClr val="5FAF29"/>
                </a:solidFill>
                <a:latin typeface="Arial" panose="020B0604020202020204" pitchFamily="34" charset="0"/>
                <a:cs typeface="Arial" panose="020B0604020202020204" pitchFamily="34" charset="0"/>
              </a:rPr>
              <a:t>useful, the matter also leaves as carbon dioxide. Therefore, in the process of doing cellular respiration, living things convert higher energy molecules to lower energy molecules and in the process release matter and energy to the environment. The matter can be recaptured by photosynthesizing organisms, but the energy in the form of heat cannot be recaptured in a biologically useful way. This happens at every level of the food chain. We can therefore use biomass as a PROXY for the available energy in a particular level of the food chain. Be very careful not to conflate matter and energy…the matter is not turning into energy, the molecular transformations are releasing energy in both biologically useful (formation of ATP) and unrecoverable ways. Matter </a:t>
            </a:r>
            <a:r>
              <a:rPr lang="en-US" sz="1500" dirty="0" smtClean="0">
                <a:solidFill>
                  <a:srgbClr val="5FAF29"/>
                </a:solidFill>
                <a:latin typeface="Arial" panose="020B0604020202020204" pitchFamily="34" charset="0"/>
                <a:cs typeface="Arial" panose="020B0604020202020204" pitchFamily="34" charset="0"/>
              </a:rPr>
              <a:t>that isn’t </a:t>
            </a:r>
            <a:r>
              <a:rPr lang="en-US" sz="1500" dirty="0" smtClean="0">
                <a:solidFill>
                  <a:srgbClr val="5FAF29"/>
                </a:solidFill>
                <a:latin typeface="Arial" panose="020B0604020202020204" pitchFamily="34" charset="0"/>
                <a:cs typeface="Arial" panose="020B0604020202020204" pitchFamily="34" charset="0"/>
              </a:rPr>
              <a:t>used for cellular respiration </a:t>
            </a:r>
            <a:r>
              <a:rPr lang="en-US" sz="1500" dirty="0" smtClean="0">
                <a:solidFill>
                  <a:srgbClr val="5FAF29"/>
                </a:solidFill>
                <a:latin typeface="Arial" panose="020B0604020202020204" pitchFamily="34" charset="0"/>
                <a:cs typeface="Arial" panose="020B0604020202020204" pitchFamily="34" charset="0"/>
              </a:rPr>
              <a:t>is stored as tissue, which another organism </a:t>
            </a:r>
            <a:r>
              <a:rPr lang="en-US" sz="1500" dirty="0" smtClean="0">
                <a:solidFill>
                  <a:srgbClr val="5FAF29"/>
                </a:solidFill>
                <a:latin typeface="Arial" panose="020B0604020202020204" pitchFamily="34" charset="0"/>
                <a:cs typeface="Arial" panose="020B0604020202020204" pitchFamily="34" charset="0"/>
              </a:rPr>
              <a:t>can then eat and use for </a:t>
            </a:r>
            <a:r>
              <a:rPr lang="en-US" sz="1500" dirty="0" smtClean="0">
                <a:solidFill>
                  <a:srgbClr val="5FAF29"/>
                </a:solidFill>
                <a:latin typeface="Arial" panose="020B0604020202020204" pitchFamily="34" charset="0"/>
                <a:cs typeface="Arial" panose="020B0604020202020204" pitchFamily="34" charset="0"/>
              </a:rPr>
              <a:t>energy. </a:t>
            </a:r>
            <a:endParaRPr lang="en-US" sz="1500" dirty="0">
              <a:solidFill>
                <a:srgbClr val="5FAF2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5437543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sz="2400" dirty="0"/>
              <a:t>Disclosure</a:t>
            </a:r>
          </a:p>
        </p:txBody>
      </p:sp>
      <p:sp>
        <p:nvSpPr>
          <p:cNvPr id="178" name="Shape 178"/>
          <p:cNvSpPr/>
          <p:nvPr/>
        </p:nvSpPr>
        <p:spPr>
          <a:xfrm>
            <a:off x="126728" y="661187"/>
            <a:ext cx="8854823" cy="5556714"/>
          </a:xfrm>
          <a:prstGeom prst="rect">
            <a:avLst/>
          </a:prstGeom>
          <a:ln w="12700">
            <a:miter lim="400000"/>
          </a:ln>
          <a:extLst>
            <a:ext uri="{C572A759-6A51-4108-AA02-DFA0A04FC94B}">
              <ma14:wrappingTextBoxFlag xmlns:ma14="http://schemas.microsoft.com/office/mac/drawingml/2011/main" val="1"/>
            </a:ext>
          </a:extLst>
        </p:spPr>
        <p:txBody>
          <a:bodyPr wrap="square" lIns="35719" tIns="35719" rIns="35719" bIns="35719" anchor="ctr">
            <a:spAutoFit/>
          </a:bodyPr>
          <a:lstStyle/>
          <a:p>
            <a:pPr algn="l">
              <a:lnSpc>
                <a:spcPct val="120000"/>
              </a:lnSpc>
              <a:defRPr sz="3000" b="1">
                <a:solidFill>
                  <a:srgbClr val="583F34"/>
                </a:solidFill>
                <a:latin typeface="Arial"/>
                <a:ea typeface="Arial"/>
                <a:cs typeface="Arial"/>
                <a:sym typeface="Arial"/>
              </a:defRPr>
            </a:pPr>
            <a:r>
              <a:rPr sz="1100" u="sng" dirty="0">
                <a:solidFill>
                  <a:srgbClr val="5FAF29"/>
                </a:solidFill>
              </a:rPr>
              <a:t>Please read before using this presentation: </a:t>
            </a:r>
          </a:p>
          <a:p>
            <a:pPr algn="l">
              <a:lnSpc>
                <a:spcPct val="120000"/>
              </a:lnSpc>
              <a:defRPr sz="3000" b="1">
                <a:solidFill>
                  <a:srgbClr val="583F34"/>
                </a:solidFill>
                <a:latin typeface="Arial"/>
                <a:ea typeface="Arial"/>
                <a:cs typeface="Arial"/>
                <a:sym typeface="Arial"/>
              </a:defRPr>
            </a:pPr>
            <a:endParaRPr sz="1100" dirty="0">
              <a:solidFill>
                <a:srgbClr val="5FAF29"/>
              </a:solidFill>
            </a:endParaRPr>
          </a:p>
          <a:p>
            <a:pPr algn="l">
              <a:lnSpc>
                <a:spcPct val="120000"/>
              </a:lnSpc>
              <a:defRPr sz="3000">
                <a:solidFill>
                  <a:srgbClr val="583F34"/>
                </a:solidFill>
                <a:latin typeface="Arial"/>
                <a:ea typeface="Arial"/>
                <a:cs typeface="Arial"/>
                <a:sym typeface="Arial"/>
              </a:defRPr>
            </a:pPr>
            <a:r>
              <a:rPr sz="1100" dirty="0">
                <a:solidFill>
                  <a:srgbClr val="5FAF29"/>
                </a:solidFill>
              </a:rPr>
              <a:t>This presentation was designed to support the implementation of the MBER curriculum</a:t>
            </a:r>
            <a:r>
              <a:rPr sz="1100" dirty="0" smtClean="0">
                <a:solidFill>
                  <a:srgbClr val="5FAF29"/>
                </a:solidFill>
              </a:rPr>
              <a:t>.</a:t>
            </a:r>
            <a:r>
              <a:rPr lang="en-US" sz="1100" dirty="0" smtClean="0">
                <a:solidFill>
                  <a:srgbClr val="5FAF29"/>
                </a:solidFill>
              </a:rPr>
              <a:t> It is </a:t>
            </a:r>
            <a:r>
              <a:rPr lang="en-US" sz="1100" u="sng" dirty="0" smtClean="0">
                <a:solidFill>
                  <a:srgbClr val="5FAF29"/>
                </a:solidFill>
              </a:rPr>
              <a:t>NOT</a:t>
            </a:r>
            <a:r>
              <a:rPr lang="en-US" sz="1100" dirty="0" smtClean="0">
                <a:solidFill>
                  <a:srgbClr val="5FAF29"/>
                </a:solidFill>
              </a:rPr>
              <a:t> ready to show to students in its current form. You’ll quickly notice there are two kinds of slides.</a:t>
            </a:r>
          </a:p>
          <a:p>
            <a:pPr algn="l">
              <a:lnSpc>
                <a:spcPct val="120000"/>
              </a:lnSpc>
              <a:defRPr sz="3000">
                <a:solidFill>
                  <a:srgbClr val="583F34"/>
                </a:solidFill>
                <a:latin typeface="Arial"/>
                <a:ea typeface="Arial"/>
                <a:cs typeface="Arial"/>
                <a:sym typeface="Arial"/>
              </a:defRPr>
            </a:pPr>
            <a:endParaRPr lang="en-US" sz="1100" dirty="0" smtClean="0">
              <a:solidFill>
                <a:srgbClr val="5FAF29"/>
              </a:solidFill>
            </a:endParaRPr>
          </a:p>
          <a:p>
            <a:pPr algn="l">
              <a:lnSpc>
                <a:spcPct val="120000"/>
              </a:lnSpc>
              <a:defRPr sz="3000">
                <a:solidFill>
                  <a:srgbClr val="583F34"/>
                </a:solidFill>
                <a:latin typeface="Arial"/>
                <a:ea typeface="Arial"/>
                <a:cs typeface="Arial"/>
                <a:sym typeface="Arial"/>
              </a:defRPr>
            </a:pPr>
            <a:r>
              <a:rPr sz="1100" dirty="0" smtClean="0">
                <a:solidFill>
                  <a:srgbClr val="5FAF29"/>
                </a:solidFill>
              </a:rPr>
              <a:t>(</a:t>
            </a:r>
            <a:r>
              <a:rPr sz="1100" dirty="0">
                <a:solidFill>
                  <a:srgbClr val="5FAF29"/>
                </a:solidFill>
              </a:rPr>
              <a:t>1) </a:t>
            </a:r>
            <a:r>
              <a:rPr lang="en-US" sz="1100" dirty="0" smtClean="0">
                <a:solidFill>
                  <a:srgbClr val="5FAF29"/>
                </a:solidFill>
              </a:rPr>
              <a:t>"</a:t>
            </a:r>
            <a:r>
              <a:rPr sz="1100" dirty="0" smtClean="0">
                <a:solidFill>
                  <a:srgbClr val="5FAF29"/>
                </a:solidFill>
              </a:rPr>
              <a:t>Teacher </a:t>
            </a:r>
            <a:r>
              <a:rPr lang="en-US" sz="1100" dirty="0" smtClean="0">
                <a:solidFill>
                  <a:srgbClr val="5FAF29"/>
                </a:solidFill>
              </a:rPr>
              <a:t>Resource”</a:t>
            </a:r>
            <a:r>
              <a:rPr sz="1100" dirty="0" smtClean="0">
                <a:solidFill>
                  <a:srgbClr val="5FAF29"/>
                </a:solidFill>
              </a:rPr>
              <a:t> </a:t>
            </a:r>
            <a:r>
              <a:rPr sz="1100" dirty="0">
                <a:solidFill>
                  <a:srgbClr val="5FAF29"/>
                </a:solidFill>
              </a:rPr>
              <a:t>slides </a:t>
            </a:r>
            <a:r>
              <a:rPr lang="en-US" sz="1100" dirty="0" smtClean="0">
                <a:solidFill>
                  <a:srgbClr val="5FAF29"/>
                </a:solidFill>
              </a:rPr>
              <a:t>orient you to each Learning Segment. They </a:t>
            </a:r>
            <a:r>
              <a:rPr sz="1100" dirty="0" smtClean="0">
                <a:solidFill>
                  <a:srgbClr val="5FAF29"/>
                </a:solidFill>
              </a:rPr>
              <a:t>provide </a:t>
            </a:r>
            <a:r>
              <a:rPr sz="1100" dirty="0">
                <a:solidFill>
                  <a:srgbClr val="5FAF29"/>
                </a:solidFill>
              </a:rPr>
              <a:t>information for </a:t>
            </a:r>
            <a:r>
              <a:rPr lang="en-US" sz="1100" dirty="0" smtClean="0">
                <a:solidFill>
                  <a:srgbClr val="5FAF29"/>
                </a:solidFill>
              </a:rPr>
              <a:t>teachers</a:t>
            </a:r>
            <a:r>
              <a:rPr sz="1100" dirty="0" smtClean="0">
                <a:solidFill>
                  <a:srgbClr val="5FAF29"/>
                </a:solidFill>
              </a:rPr>
              <a:t> </a:t>
            </a:r>
            <a:r>
              <a:rPr sz="1100" dirty="0">
                <a:solidFill>
                  <a:srgbClr val="5FAF29"/>
                </a:solidFill>
              </a:rPr>
              <a:t>and are not meant to be shown to </a:t>
            </a:r>
            <a:r>
              <a:rPr sz="1100" dirty="0" smtClean="0">
                <a:solidFill>
                  <a:srgbClr val="5FAF29"/>
                </a:solidFill>
              </a:rPr>
              <a:t>students</a:t>
            </a:r>
            <a:r>
              <a:rPr lang="en-US" sz="1100" dirty="0" smtClean="0">
                <a:solidFill>
                  <a:srgbClr val="5FAF29"/>
                </a:solidFill>
              </a:rPr>
              <a:t>. These slides are easily distinguished by the colored band in the header (as displayed above on this slide).</a:t>
            </a:r>
          </a:p>
          <a:p>
            <a:pPr algn="l">
              <a:lnSpc>
                <a:spcPct val="120000"/>
              </a:lnSpc>
              <a:defRPr sz="3000">
                <a:solidFill>
                  <a:srgbClr val="583F34"/>
                </a:solidFill>
                <a:latin typeface="Arial"/>
                <a:ea typeface="Arial"/>
                <a:cs typeface="Arial"/>
                <a:sym typeface="Arial"/>
              </a:defRPr>
            </a:pPr>
            <a:endParaRPr lang="en-US" sz="1100" dirty="0" smtClean="0">
              <a:solidFill>
                <a:srgbClr val="5FAF29"/>
              </a:solidFill>
            </a:endParaRPr>
          </a:p>
          <a:p>
            <a:pPr algn="l">
              <a:lnSpc>
                <a:spcPct val="120000"/>
              </a:lnSpc>
              <a:defRPr sz="3000">
                <a:solidFill>
                  <a:srgbClr val="583F34"/>
                </a:solidFill>
                <a:latin typeface="Arial"/>
                <a:ea typeface="Arial"/>
                <a:cs typeface="Arial"/>
                <a:sym typeface="Arial"/>
              </a:defRPr>
            </a:pPr>
            <a:r>
              <a:rPr sz="1100" dirty="0" smtClean="0">
                <a:solidFill>
                  <a:srgbClr val="5FAF29"/>
                </a:solidFill>
              </a:rPr>
              <a:t>(</a:t>
            </a:r>
            <a:r>
              <a:rPr sz="1100" dirty="0">
                <a:solidFill>
                  <a:srgbClr val="5FAF29"/>
                </a:solidFill>
              </a:rPr>
              <a:t>2) </a:t>
            </a:r>
            <a:r>
              <a:rPr lang="en-US" sz="1100" dirty="0" smtClean="0">
                <a:solidFill>
                  <a:srgbClr val="5FAF29"/>
                </a:solidFill>
              </a:rPr>
              <a:t>The remainder (s</a:t>
            </a:r>
            <a:r>
              <a:rPr sz="1100" dirty="0" smtClean="0">
                <a:solidFill>
                  <a:srgbClr val="5FAF29"/>
                </a:solidFill>
              </a:rPr>
              <a:t>tudent slides</a:t>
            </a:r>
            <a:r>
              <a:rPr lang="en-US" sz="1100" dirty="0" smtClean="0">
                <a:solidFill>
                  <a:srgbClr val="5FAF29"/>
                </a:solidFill>
              </a:rPr>
              <a:t>)</a:t>
            </a:r>
            <a:r>
              <a:rPr sz="1100" dirty="0" smtClean="0">
                <a:solidFill>
                  <a:srgbClr val="5FAF29"/>
                </a:solidFill>
              </a:rPr>
              <a:t> </a:t>
            </a:r>
            <a:r>
              <a:rPr lang="en-US" sz="1100" dirty="0" smtClean="0">
                <a:solidFill>
                  <a:srgbClr val="5FAF29"/>
                </a:solidFill>
              </a:rPr>
              <a:t>have been </a:t>
            </a:r>
            <a:r>
              <a:rPr sz="1100" dirty="0" smtClean="0">
                <a:solidFill>
                  <a:srgbClr val="5FAF29"/>
                </a:solidFill>
              </a:rPr>
              <a:t>designed </a:t>
            </a:r>
            <a:r>
              <a:rPr lang="en-US" sz="1100" dirty="0" smtClean="0">
                <a:solidFill>
                  <a:srgbClr val="5FAF29"/>
                </a:solidFill>
              </a:rPr>
              <a:t>to facilitate student sense-making as you move through the Learning Segments</a:t>
            </a:r>
            <a:r>
              <a:rPr sz="1100" dirty="0" smtClean="0">
                <a:solidFill>
                  <a:srgbClr val="5FAF29"/>
                </a:solidFill>
              </a:rPr>
              <a:t>. </a:t>
            </a:r>
            <a:r>
              <a:rPr lang="en-US" sz="1100" dirty="0" smtClean="0">
                <a:solidFill>
                  <a:srgbClr val="5FAF29"/>
                </a:solidFill>
              </a:rPr>
              <a:t>Show these to students. They also</a:t>
            </a:r>
            <a:r>
              <a:rPr sz="1100" dirty="0" smtClean="0">
                <a:solidFill>
                  <a:srgbClr val="5FAF29"/>
                </a:solidFill>
              </a:rPr>
              <a:t> </a:t>
            </a:r>
            <a:r>
              <a:rPr sz="1100" dirty="0">
                <a:solidFill>
                  <a:srgbClr val="5FAF29"/>
                </a:solidFill>
              </a:rPr>
              <a:t>include </a:t>
            </a:r>
            <a:r>
              <a:rPr sz="1100" dirty="0" smtClean="0">
                <a:solidFill>
                  <a:srgbClr val="5FAF29"/>
                </a:solidFill>
              </a:rPr>
              <a:t>presenter</a:t>
            </a:r>
            <a:r>
              <a:rPr lang="en-US" sz="1100" dirty="0" smtClean="0">
                <a:solidFill>
                  <a:srgbClr val="5FAF29"/>
                </a:solidFill>
              </a:rPr>
              <a:t>'</a:t>
            </a:r>
            <a:r>
              <a:rPr sz="1100" dirty="0" smtClean="0">
                <a:solidFill>
                  <a:srgbClr val="5FAF29"/>
                </a:solidFill>
              </a:rPr>
              <a:t>s </a:t>
            </a:r>
            <a:r>
              <a:rPr sz="1100" dirty="0">
                <a:solidFill>
                  <a:srgbClr val="5FAF29"/>
                </a:solidFill>
              </a:rPr>
              <a:t>notes </a:t>
            </a:r>
            <a:r>
              <a:rPr lang="en-US" sz="1100" dirty="0" smtClean="0">
                <a:solidFill>
                  <a:srgbClr val="5FAF29"/>
                </a:solidFill>
              </a:rPr>
              <a:t>(below each slide) </a:t>
            </a:r>
            <a:r>
              <a:rPr sz="1100" dirty="0" smtClean="0">
                <a:solidFill>
                  <a:srgbClr val="5FAF29"/>
                </a:solidFill>
              </a:rPr>
              <a:t>with </a:t>
            </a:r>
            <a:r>
              <a:rPr sz="1100" dirty="0">
                <a:solidFill>
                  <a:srgbClr val="5FAF29"/>
                </a:solidFill>
              </a:rPr>
              <a:t>useful information </a:t>
            </a:r>
            <a:r>
              <a:rPr lang="en-US" sz="1100" dirty="0" smtClean="0">
                <a:solidFill>
                  <a:srgbClr val="5FAF29"/>
                </a:solidFill>
              </a:rPr>
              <a:t>for you </a:t>
            </a:r>
            <a:r>
              <a:rPr sz="1100" dirty="0" smtClean="0">
                <a:solidFill>
                  <a:srgbClr val="5FAF29"/>
                </a:solidFill>
              </a:rPr>
              <a:t>about </a:t>
            </a:r>
            <a:r>
              <a:rPr lang="en-US" sz="1100" dirty="0" smtClean="0">
                <a:solidFill>
                  <a:srgbClr val="5FAF29"/>
                </a:solidFill>
              </a:rPr>
              <a:t>each</a:t>
            </a:r>
            <a:r>
              <a:rPr sz="1100" dirty="0" smtClean="0">
                <a:solidFill>
                  <a:srgbClr val="5FAF29"/>
                </a:solidFill>
              </a:rPr>
              <a:t> </a:t>
            </a:r>
            <a:r>
              <a:rPr sz="1100" dirty="0">
                <a:solidFill>
                  <a:srgbClr val="5FAF29"/>
                </a:solidFill>
              </a:rPr>
              <a:t>particular slide. </a:t>
            </a:r>
            <a:r>
              <a:rPr lang="en-US" sz="1100" dirty="0">
                <a:solidFill>
                  <a:srgbClr val="5FAF29"/>
                </a:solidFill>
              </a:rPr>
              <a:t>Y</a:t>
            </a:r>
            <a:r>
              <a:rPr lang="en-US" sz="1100" dirty="0" smtClean="0">
                <a:solidFill>
                  <a:srgbClr val="5FAF29"/>
                </a:solidFill>
              </a:rPr>
              <a:t>ou’ll find helpful tips/directions under “TEACHER NOTES” and the source material for the slide under “SOURCES”.</a:t>
            </a:r>
          </a:p>
          <a:p>
            <a:pPr algn="l">
              <a:lnSpc>
                <a:spcPct val="120000"/>
              </a:lnSpc>
              <a:defRPr sz="3000">
                <a:solidFill>
                  <a:srgbClr val="583F34"/>
                </a:solidFill>
                <a:latin typeface="Arial"/>
                <a:ea typeface="Arial"/>
                <a:cs typeface="Arial"/>
                <a:sym typeface="Arial"/>
              </a:defRPr>
            </a:pPr>
            <a:endParaRPr lang="en-US" sz="1100" dirty="0" smtClean="0">
              <a:solidFill>
                <a:srgbClr val="5FAF29"/>
              </a:solidFill>
            </a:endParaRPr>
          </a:p>
          <a:p>
            <a:pPr>
              <a:lnSpc>
                <a:spcPct val="120000"/>
              </a:lnSpc>
              <a:defRPr sz="3000">
                <a:solidFill>
                  <a:srgbClr val="583F34"/>
                </a:solidFill>
                <a:latin typeface="Arial"/>
                <a:ea typeface="Arial"/>
                <a:cs typeface="Arial"/>
                <a:sym typeface="Arial"/>
              </a:defRPr>
            </a:pPr>
            <a:r>
              <a:rPr lang="en-US" sz="1100" u="sng" dirty="0">
                <a:solidFill>
                  <a:srgbClr val="5FAF29"/>
                </a:solidFill>
              </a:rPr>
              <a:t>We expect you to modify this presentation</a:t>
            </a:r>
            <a:r>
              <a:rPr lang="en-US" sz="1100" dirty="0">
                <a:solidFill>
                  <a:srgbClr val="5FAF29"/>
                </a:solidFill>
              </a:rPr>
              <a:t> in any way you deem necessary for your student population, but, in the very least, you will need to either hide or delete the </a:t>
            </a:r>
            <a:r>
              <a:rPr lang="en-US" sz="1100" dirty="0" smtClean="0">
                <a:solidFill>
                  <a:srgbClr val="5FAF29"/>
                </a:solidFill>
              </a:rPr>
              <a:t>“Teacher Resources” </a:t>
            </a:r>
            <a:r>
              <a:rPr lang="en-US" sz="1100" dirty="0">
                <a:solidFill>
                  <a:srgbClr val="5FAF29"/>
                </a:solidFill>
              </a:rPr>
              <a:t>slides before viewing </a:t>
            </a:r>
            <a:r>
              <a:rPr lang="en-US" sz="1100" dirty="0" smtClean="0">
                <a:solidFill>
                  <a:srgbClr val="5FAF29"/>
                </a:solidFill>
              </a:rPr>
              <a:t>it with students in the classroom. </a:t>
            </a:r>
            <a:endParaRPr lang="en-US" sz="1100" dirty="0">
              <a:solidFill>
                <a:srgbClr val="5FAF29"/>
              </a:solidFill>
            </a:endParaRPr>
          </a:p>
          <a:p>
            <a:pPr algn="l">
              <a:lnSpc>
                <a:spcPct val="120000"/>
              </a:lnSpc>
              <a:defRPr sz="3000">
                <a:solidFill>
                  <a:srgbClr val="583F34"/>
                </a:solidFill>
                <a:latin typeface="Arial"/>
                <a:ea typeface="Arial"/>
                <a:cs typeface="Arial"/>
                <a:sym typeface="Arial"/>
              </a:defRPr>
            </a:pPr>
            <a:endParaRPr lang="en-US" sz="1100" dirty="0" smtClean="0">
              <a:solidFill>
                <a:srgbClr val="5FAF29"/>
              </a:solidFill>
            </a:endParaRPr>
          </a:p>
          <a:p>
            <a:pPr algn="l">
              <a:lnSpc>
                <a:spcPct val="120000"/>
              </a:lnSpc>
              <a:defRPr sz="3000">
                <a:solidFill>
                  <a:srgbClr val="583F34"/>
                </a:solidFill>
                <a:latin typeface="Arial"/>
                <a:ea typeface="Arial"/>
                <a:cs typeface="Arial"/>
                <a:sym typeface="Arial"/>
              </a:defRPr>
            </a:pPr>
            <a:r>
              <a:rPr lang="en-US" sz="1100" dirty="0" smtClean="0">
                <a:solidFill>
                  <a:srgbClr val="5FAF29"/>
                </a:solidFill>
              </a:rPr>
              <a:t>In preparation, we highly recommend the following: while you step through the slides, keep the webpage for the Triangle open on your computer. The Learning </a:t>
            </a:r>
            <a:r>
              <a:rPr lang="en-US" sz="1100" dirty="0">
                <a:solidFill>
                  <a:srgbClr val="5FAF29"/>
                </a:solidFill>
              </a:rPr>
              <a:t>S</a:t>
            </a:r>
            <a:r>
              <a:rPr lang="en-US" sz="1100" dirty="0" smtClean="0">
                <a:solidFill>
                  <a:srgbClr val="5FAF29"/>
                </a:solidFill>
              </a:rPr>
              <a:t>egments and associated resources outlined in the PowerPoint </a:t>
            </a:r>
            <a:r>
              <a:rPr lang="en-US" sz="1100" u="sng" dirty="0" smtClean="0">
                <a:solidFill>
                  <a:srgbClr val="5FAF29"/>
                </a:solidFill>
              </a:rPr>
              <a:t>directly</a:t>
            </a:r>
            <a:r>
              <a:rPr lang="en-US" sz="1100" dirty="0" smtClean="0">
                <a:solidFill>
                  <a:srgbClr val="5FAF29"/>
                </a:solidFill>
              </a:rPr>
              <a:t> correspond to the Learning </a:t>
            </a:r>
            <a:r>
              <a:rPr lang="en-US" sz="1100" dirty="0">
                <a:solidFill>
                  <a:srgbClr val="5FAF29"/>
                </a:solidFill>
              </a:rPr>
              <a:t>S</a:t>
            </a:r>
            <a:r>
              <a:rPr lang="en-US" sz="1100" dirty="0" smtClean="0">
                <a:solidFill>
                  <a:srgbClr val="5FAF29"/>
                </a:solidFill>
              </a:rPr>
              <a:t>egments described in the table featured on the webpage. Looking over the table as you preview the slides will help you to better understand what students will be making sense of each day and how the model is built over the course of days in the classroom. Thus the PowerPoint and webpage work in concert toward helping you confidently facilitate student learning in each portion of the curriculum. </a:t>
            </a:r>
          </a:p>
          <a:p>
            <a:pPr algn="l">
              <a:lnSpc>
                <a:spcPct val="120000"/>
              </a:lnSpc>
              <a:defRPr sz="3000">
                <a:solidFill>
                  <a:srgbClr val="583F34"/>
                </a:solidFill>
                <a:latin typeface="Arial"/>
                <a:ea typeface="Arial"/>
                <a:cs typeface="Arial"/>
                <a:sym typeface="Arial"/>
              </a:defRPr>
            </a:pPr>
            <a:endParaRPr lang="en-US" sz="1100" dirty="0">
              <a:solidFill>
                <a:srgbClr val="5FAF29"/>
              </a:solidFill>
            </a:endParaRPr>
          </a:p>
          <a:p>
            <a:pPr algn="l">
              <a:lnSpc>
                <a:spcPct val="120000"/>
              </a:lnSpc>
              <a:defRPr sz="3000">
                <a:solidFill>
                  <a:srgbClr val="583F34"/>
                </a:solidFill>
                <a:latin typeface="Arial"/>
                <a:ea typeface="Arial"/>
                <a:cs typeface="Arial"/>
                <a:sym typeface="Arial"/>
              </a:defRPr>
            </a:pPr>
            <a:r>
              <a:rPr lang="en-US" sz="1100" dirty="0" smtClean="0">
                <a:solidFill>
                  <a:srgbClr val="5FAF29"/>
                </a:solidFill>
              </a:rPr>
              <a:t>We also expect (and hope!) that you will make improvements to these Learning Segments in the spirit of student-centered sense-making. These resources have been designed to facilitate model-based reasoning in the classroom, but they are always subject to revision. They are the result of collaboration, and as the collaboration continues we are excited to see how the community helps to improve them over time.</a:t>
            </a:r>
            <a:r>
              <a:rPr lang="en-US" sz="1100" dirty="0">
                <a:solidFill>
                  <a:srgbClr val="5FAF29"/>
                </a:solidFill>
              </a:rPr>
              <a:t> </a:t>
            </a:r>
            <a:r>
              <a:rPr lang="en-US" sz="1100" dirty="0" smtClean="0">
                <a:solidFill>
                  <a:srgbClr val="5FAF29"/>
                </a:solidFill>
              </a:rPr>
              <a:t>Thanks!</a:t>
            </a:r>
          </a:p>
          <a:p>
            <a:pPr algn="l">
              <a:lnSpc>
                <a:spcPct val="120000"/>
              </a:lnSpc>
              <a:defRPr sz="3000">
                <a:solidFill>
                  <a:srgbClr val="583F34"/>
                </a:solidFill>
                <a:latin typeface="Arial"/>
                <a:ea typeface="Arial"/>
                <a:cs typeface="Arial"/>
                <a:sym typeface="Arial"/>
              </a:defRPr>
            </a:pPr>
            <a:endParaRPr sz="1100" dirty="0">
              <a:solidFill>
                <a:srgbClr val="5FAF29"/>
              </a:solidFill>
            </a:endParaRPr>
          </a:p>
          <a:p>
            <a:pPr algn="l">
              <a:lnSpc>
                <a:spcPct val="120000"/>
              </a:lnSpc>
              <a:defRPr sz="3000">
                <a:solidFill>
                  <a:srgbClr val="583F34"/>
                </a:solidFill>
                <a:latin typeface="Arial"/>
                <a:ea typeface="Arial"/>
                <a:cs typeface="Arial"/>
                <a:sym typeface="Arial"/>
              </a:defRPr>
            </a:pPr>
            <a:r>
              <a:rPr sz="1100" dirty="0">
                <a:solidFill>
                  <a:srgbClr val="5FAF29"/>
                </a:solidFill>
              </a:rPr>
              <a:t>The MBER team </a:t>
            </a:r>
          </a:p>
        </p:txBody>
      </p:sp>
    </p:spTree>
    <p:extLst>
      <p:ext uri="{BB962C8B-B14F-4D97-AF65-F5344CB8AC3E}">
        <p14:creationId xmlns:p14="http://schemas.microsoft.com/office/powerpoint/2010/main" val="382649871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LS01 </a:t>
            </a:r>
            <a:r>
              <a:rPr lang="en-US" sz="2400" dirty="0">
                <a:solidFill>
                  <a:schemeClr val="bg1"/>
                </a:solidFill>
              </a:rPr>
              <a:t>Teacher Resource: Learning Segment Description</a:t>
            </a:r>
            <a:endParaRPr sz="2400" dirty="0"/>
          </a:p>
        </p:txBody>
      </p:sp>
      <p:sp>
        <p:nvSpPr>
          <p:cNvPr id="4" name="Content Placeholder 2"/>
          <p:cNvSpPr txBox="1">
            <a:spLocks/>
          </p:cNvSpPr>
          <p:nvPr/>
        </p:nvSpPr>
        <p:spPr>
          <a:xfrm>
            <a:off x="457200" y="4203108"/>
            <a:ext cx="8384876" cy="2022880"/>
          </a:xfrm>
          <a:prstGeom prst="rect">
            <a:avLst/>
          </a:prstGeom>
        </p:spPr>
        <p:txBody>
          <a:bodyPr>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0"/>
              </a:spcBef>
              <a:spcAft>
                <a:spcPts val="600"/>
              </a:spcAft>
              <a:buNone/>
            </a:pPr>
            <a:r>
              <a:rPr lang="en-US" b="1" dirty="0">
                <a:solidFill>
                  <a:srgbClr val="5FAF29"/>
                </a:solidFill>
                <a:sym typeface="Wingdings" panose="05000000000000000000" pitchFamily="2" charset="2"/>
              </a:rPr>
              <a:t>P</a:t>
            </a:r>
            <a:r>
              <a:rPr lang="en-US" b="1" dirty="0" smtClean="0">
                <a:solidFill>
                  <a:srgbClr val="5FAF29"/>
                </a:solidFill>
                <a:cs typeface="Arial" panose="020B0604020202020204" pitchFamily="34" charset="0"/>
                <a:sym typeface="Wingdings" panose="05000000000000000000" pitchFamily="2" charset="2"/>
              </a:rPr>
              <a:t>Q</a:t>
            </a:r>
            <a:r>
              <a:rPr lang="en-US" b="1" dirty="0" smtClean="0">
                <a:solidFill>
                  <a:srgbClr val="5FAF29"/>
                </a:solidFill>
              </a:rPr>
              <a:t> : </a:t>
            </a:r>
            <a:r>
              <a:rPr lang="en-US" dirty="0" smtClean="0">
                <a:solidFill>
                  <a:srgbClr val="5FAF29"/>
                </a:solidFill>
              </a:rPr>
              <a:t>First we return to the </a:t>
            </a:r>
            <a:r>
              <a:rPr lang="en-US" dirty="0" smtClean="0">
                <a:solidFill>
                  <a:srgbClr val="5FAF29"/>
                </a:solidFill>
              </a:rPr>
              <a:t>ecosphere, review what we’ve already figured out and then </a:t>
            </a:r>
            <a:r>
              <a:rPr lang="en-US" dirty="0" smtClean="0">
                <a:solidFill>
                  <a:srgbClr val="5FAF29"/>
                </a:solidFill>
              </a:rPr>
              <a:t>consider the role of sunlight in maintaining it. </a:t>
            </a:r>
            <a:r>
              <a:rPr lang="en-US" dirty="0" smtClean="0">
                <a:solidFill>
                  <a:srgbClr val="5FAF29"/>
                </a:solidFill>
              </a:rPr>
              <a:t>We come up with a driving question. </a:t>
            </a:r>
            <a:endParaRPr lang="en-US" b="1" dirty="0">
              <a:solidFill>
                <a:srgbClr val="5FAF29"/>
              </a:solidFill>
            </a:endParaRPr>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pSp>
        <p:nvGrpSpPr>
          <p:cNvPr id="7" name="Group 6"/>
          <p:cNvGrpSpPr/>
          <p:nvPr/>
        </p:nvGrpSpPr>
        <p:grpSpPr>
          <a:xfrm>
            <a:off x="2698458" y="1024212"/>
            <a:ext cx="3747084" cy="3048533"/>
            <a:chOff x="2509706" y="936769"/>
            <a:chExt cx="3747084" cy="3048533"/>
          </a:xfrm>
        </p:grpSpPr>
        <p:grpSp>
          <p:nvGrpSpPr>
            <p:cNvPr id="8" name="Group 7"/>
            <p:cNvGrpSpPr/>
            <p:nvPr/>
          </p:nvGrpSpPr>
          <p:grpSpPr>
            <a:xfrm>
              <a:off x="2509706" y="1409784"/>
              <a:ext cx="3747084" cy="2575518"/>
              <a:chOff x="2509706" y="1409784"/>
              <a:chExt cx="3747084" cy="2575518"/>
            </a:xfrm>
          </p:grpSpPr>
          <p:sp>
            <p:nvSpPr>
              <p:cNvPr id="10" name="Isosceles Triangle 9"/>
              <p:cNvSpPr/>
              <p:nvPr/>
            </p:nvSpPr>
            <p:spPr>
              <a:xfrm>
                <a:off x="3011648" y="1409784"/>
                <a:ext cx="2743200" cy="2364828"/>
              </a:xfrm>
              <a:prstGeom prst="triangle">
                <a:avLst/>
              </a:prstGeom>
              <a:noFill/>
              <a:ln w="31750">
                <a:solidFill>
                  <a:srgbClr val="5FAF29"/>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TextBox 10"/>
              <p:cNvSpPr txBox="1"/>
              <p:nvPr/>
            </p:nvSpPr>
            <p:spPr>
              <a:xfrm>
                <a:off x="25097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P</a:t>
                </a:r>
              </a:p>
            </p:txBody>
          </p:sp>
          <p:sp>
            <p:nvSpPr>
              <p:cNvPr id="12" name="TextBox 11"/>
              <p:cNvSpPr txBox="1"/>
              <p:nvPr/>
            </p:nvSpPr>
            <p:spPr>
              <a:xfrm>
                <a:off x="5787006" y="3523637"/>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Q</a:t>
                </a:r>
              </a:p>
            </p:txBody>
          </p:sp>
        </p:grpSp>
        <p:sp>
          <p:nvSpPr>
            <p:cNvPr id="9" name="TextBox 8"/>
            <p:cNvSpPr txBox="1"/>
            <p:nvPr/>
          </p:nvSpPr>
          <p:spPr>
            <a:xfrm>
              <a:off x="4173523" y="936769"/>
              <a:ext cx="469784"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5FAF29"/>
                  </a:solidFill>
                  <a:effectLst/>
                  <a:uLnTx/>
                  <a:uFillTx/>
                  <a:latin typeface="Arial" panose="020B0604020202020204" pitchFamily="34" charset="0"/>
                  <a:ea typeface="+mn-ea"/>
                  <a:cs typeface="Arial" panose="020B0604020202020204" pitchFamily="34" charset="0"/>
                </a:rPr>
                <a:t>M</a:t>
              </a:r>
            </a:p>
          </p:txBody>
        </p:sp>
      </p:grpSp>
      <p:sp>
        <p:nvSpPr>
          <p:cNvPr id="14" name="TextBox 13"/>
          <p:cNvSpPr txBox="1"/>
          <p:nvPr/>
        </p:nvSpPr>
        <p:spPr>
          <a:xfrm>
            <a:off x="457200" y="3771808"/>
            <a:ext cx="2241258"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5FAF29"/>
                </a:solidFill>
                <a:effectLst/>
                <a:uLnTx/>
                <a:uFillTx/>
                <a:latin typeface="Calibri" panose="020F0502020204030204"/>
                <a:ea typeface="+mn-ea"/>
                <a:cs typeface="+mn-cs"/>
              </a:rPr>
              <a:t>Time: </a:t>
            </a:r>
            <a:r>
              <a:rPr lang="en-US" noProof="0" dirty="0" smtClean="0">
                <a:solidFill>
                  <a:srgbClr val="5FAF29"/>
                </a:solidFill>
                <a:latin typeface="Calibri" panose="020F0502020204030204"/>
              </a:rPr>
              <a:t>15</a:t>
            </a:r>
            <a:r>
              <a:rPr lang="en-US" dirty="0" smtClean="0">
                <a:solidFill>
                  <a:srgbClr val="5FAF29"/>
                </a:solidFill>
                <a:latin typeface="Calibri" panose="020F0502020204030204"/>
              </a:rPr>
              <a:t> minutes</a:t>
            </a:r>
            <a:endParaRPr kumimoji="0" lang="en-US" sz="1800" b="0" i="0" u="none" strike="noStrike" kern="1200" cap="none" spc="0" normalizeH="0" baseline="0" noProof="0" dirty="0">
              <a:ln>
                <a:noFill/>
              </a:ln>
              <a:solidFill>
                <a:srgbClr val="5FAF29"/>
              </a:solidFill>
              <a:effectLst/>
              <a:uLnTx/>
              <a:uFillTx/>
              <a:latin typeface="Calibri" panose="020F0502020204030204"/>
              <a:ea typeface="+mn-ea"/>
              <a:cs typeface="+mn-cs"/>
            </a:endParaRPr>
          </a:p>
        </p:txBody>
      </p:sp>
      <p:cxnSp>
        <p:nvCxnSpPr>
          <p:cNvPr id="13" name="Straight Arrow Connector 12"/>
          <p:cNvCxnSpPr>
            <a:cxnSpLocks/>
          </p:cNvCxnSpPr>
          <p:nvPr/>
        </p:nvCxnSpPr>
        <p:spPr>
          <a:xfrm>
            <a:off x="3200401" y="3992418"/>
            <a:ext cx="2743199" cy="6168"/>
          </a:xfrm>
          <a:prstGeom prst="straightConnector1">
            <a:avLst/>
          </a:prstGeom>
          <a:ln w="57150">
            <a:solidFill>
              <a:srgbClr val="5FAF2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566098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p:cNvSpPr>
          <p:nvPr>
            <p:ph type="title"/>
          </p:nvPr>
        </p:nvSpPr>
        <p:spPr>
          <a:xfrm>
            <a:off x="87703" y="70484"/>
            <a:ext cx="8932875" cy="469628"/>
          </a:xfrm>
          <a:prstGeom prst="rect">
            <a:avLst/>
          </a:prstGeom>
        </p:spPr>
        <p:txBody>
          <a:bodyPr>
            <a:normAutofit/>
          </a:bodyPr>
          <a:lstStyle>
            <a:lvl1pPr>
              <a:defRPr sz="3400"/>
            </a:lvl1pPr>
          </a:lstStyle>
          <a:p>
            <a:r>
              <a:rPr lang="en-US" sz="2400" dirty="0" smtClean="0">
                <a:solidFill>
                  <a:schemeClr val="bg1"/>
                </a:solidFill>
              </a:rPr>
              <a:t>LS01 </a:t>
            </a:r>
            <a:r>
              <a:rPr lang="en-US" sz="2400" dirty="0">
                <a:solidFill>
                  <a:schemeClr val="bg1"/>
                </a:solidFill>
              </a:rPr>
              <a:t>Teacher Resource: </a:t>
            </a:r>
            <a:r>
              <a:rPr lang="en-US" sz="2400" dirty="0" smtClean="0">
                <a:solidFill>
                  <a:schemeClr val="bg1"/>
                </a:solidFill>
              </a:rPr>
              <a:t>Materials and Resources</a:t>
            </a:r>
            <a:endParaRPr sz="2400" dirty="0"/>
          </a:p>
        </p:txBody>
      </p:sp>
      <p:sp>
        <p:nvSpPr>
          <p:cNvPr id="6" name="Slide Number Placeholder 3"/>
          <p:cNvSpPr>
            <a:spLocks noGrp="1"/>
          </p:cNvSpPr>
          <p:nvPr>
            <p:ph type="sldNum" sz="quarter" idx="4294967295"/>
          </p:nvPr>
        </p:nvSpPr>
        <p:spPr>
          <a:xfrm>
            <a:off x="6457950" y="6356351"/>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788DFF-D2C0-C240-B392-B5E1E1797469}" type="slidenum">
              <a:rPr kumimoji="0" lang="en-US" sz="9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15" name="Content Placeholder 2"/>
          <p:cNvSpPr txBox="1">
            <a:spLocks/>
          </p:cNvSpPr>
          <p:nvPr/>
        </p:nvSpPr>
        <p:spPr>
          <a:xfrm>
            <a:off x="439340" y="983209"/>
            <a:ext cx="8229600" cy="5373142"/>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400" i="1" u="sng" dirty="0" smtClean="0">
                <a:solidFill>
                  <a:srgbClr val="5FAF29"/>
                </a:solidFill>
              </a:rPr>
              <a:t>You will need:</a:t>
            </a:r>
          </a:p>
          <a:p>
            <a:pPr marL="0" indent="0">
              <a:buFont typeface="Arial"/>
              <a:buNone/>
            </a:pPr>
            <a:r>
              <a:rPr lang="en-US" sz="2400" dirty="0" smtClean="0">
                <a:solidFill>
                  <a:srgbClr val="5FAF29"/>
                </a:solidFill>
              </a:rPr>
              <a:t>EF 01 Doodle Sheet </a:t>
            </a:r>
          </a:p>
          <a:p>
            <a:pPr marL="0" indent="0">
              <a:buFont typeface="Arial"/>
              <a:buNone/>
            </a:pPr>
            <a:r>
              <a:rPr lang="en-US" sz="2400" dirty="0" smtClean="0">
                <a:solidFill>
                  <a:srgbClr val="5FAF29"/>
                </a:solidFill>
              </a:rPr>
              <a:t>This </a:t>
            </a:r>
            <a:r>
              <a:rPr lang="en-US" sz="2400" dirty="0" smtClean="0">
                <a:solidFill>
                  <a:srgbClr val="5FAF29"/>
                </a:solidFill>
              </a:rPr>
              <a:t>slide presentation (contains both teacher and student slides).</a:t>
            </a:r>
          </a:p>
        </p:txBody>
      </p:sp>
    </p:spTree>
    <p:extLst>
      <p:ext uri="{BB962C8B-B14F-4D97-AF65-F5344CB8AC3E}">
        <p14:creationId xmlns:p14="http://schemas.microsoft.com/office/powerpoint/2010/main" val="19165312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solidFill>
                  <a:srgbClr val="583F34"/>
                </a:solidFill>
              </a:rPr>
              <a:t>What we’ve learned so far:</a:t>
            </a:r>
            <a:endParaRPr lang="en-US" sz="3600" dirty="0">
              <a:solidFill>
                <a:srgbClr val="583F34"/>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020" y="6294330"/>
            <a:ext cx="978144" cy="459302"/>
          </a:xfrm>
          <a:prstGeom prst="rect">
            <a:avLst/>
          </a:prstGeom>
        </p:spPr>
      </p:pic>
      <p:sp>
        <p:nvSpPr>
          <p:cNvPr id="3" name="Content Placeholder 2"/>
          <p:cNvSpPr>
            <a:spLocks noGrp="1"/>
          </p:cNvSpPr>
          <p:nvPr>
            <p:ph idx="1"/>
          </p:nvPr>
        </p:nvSpPr>
        <p:spPr/>
        <p:txBody>
          <a:bodyPr>
            <a:normAutofit/>
          </a:bodyPr>
          <a:lstStyle/>
          <a:p>
            <a:pPr defTabSz="914400">
              <a:spcBef>
                <a:spcPts val="0"/>
              </a:spcBef>
            </a:pPr>
            <a:r>
              <a:rPr lang="en-US" dirty="0" smtClean="0">
                <a:solidFill>
                  <a:srgbClr val="5FAF29"/>
                </a:solidFill>
              </a:rPr>
              <a:t>Matter cycles through ecosystems via </a:t>
            </a:r>
            <a:r>
              <a:rPr lang="en-US" dirty="0" smtClean="0">
                <a:solidFill>
                  <a:srgbClr val="5FAF29"/>
                </a:solidFill>
              </a:rPr>
              <a:t>photosynthesis, cellular respiration, and processes in the nitrogen cycle</a:t>
            </a:r>
            <a:endParaRPr lang="en-US" dirty="0">
              <a:solidFill>
                <a:srgbClr val="5FAF29"/>
              </a:solidFill>
            </a:endParaRPr>
          </a:p>
          <a:p>
            <a:pPr defTabSz="914400">
              <a:spcBef>
                <a:spcPts val="0"/>
              </a:spcBef>
            </a:pPr>
            <a:r>
              <a:rPr lang="en-US" dirty="0" smtClean="0">
                <a:solidFill>
                  <a:srgbClr val="5FAF29"/>
                </a:solidFill>
              </a:rPr>
              <a:t>Organisms within an ecosystem are interdependent</a:t>
            </a:r>
            <a:endParaRPr lang="en-US" dirty="0">
              <a:solidFill>
                <a:srgbClr val="5FAF29"/>
              </a:solidFill>
            </a:endParaRPr>
          </a:p>
          <a:p>
            <a:pPr defTabSz="914400">
              <a:spcBef>
                <a:spcPts val="0"/>
              </a:spcBef>
            </a:pPr>
            <a:r>
              <a:rPr lang="en-US" dirty="0" smtClean="0">
                <a:solidFill>
                  <a:srgbClr val="5FAF29"/>
                </a:solidFill>
              </a:rPr>
              <a:t>If disruptions in the ecosystem occur, then the amount of matter available can be affected</a:t>
            </a:r>
          </a:p>
          <a:p>
            <a:pPr lvl="1" defTabSz="914400">
              <a:spcBef>
                <a:spcPts val="0"/>
              </a:spcBef>
            </a:pPr>
            <a:r>
              <a:rPr lang="en-US" dirty="0" smtClean="0">
                <a:solidFill>
                  <a:srgbClr val="5FAF29"/>
                </a:solidFill>
              </a:rPr>
              <a:t>This could </a:t>
            </a:r>
            <a:r>
              <a:rPr lang="en-US" dirty="0" smtClean="0">
                <a:solidFill>
                  <a:srgbClr val="5FAF29"/>
                </a:solidFill>
              </a:rPr>
              <a:t>cause </a:t>
            </a:r>
            <a:r>
              <a:rPr lang="en-US" dirty="0" smtClean="0">
                <a:solidFill>
                  <a:srgbClr val="5FAF29"/>
                </a:solidFill>
              </a:rPr>
              <a:t>populations to increase or decrease</a:t>
            </a:r>
            <a:endParaRPr lang="en-US" dirty="0">
              <a:solidFill>
                <a:srgbClr val="5FAF29"/>
              </a:solidFill>
            </a:endParaRPr>
          </a:p>
        </p:txBody>
      </p:sp>
    </p:spTree>
    <p:extLst>
      <p:ext uri="{BB962C8B-B14F-4D97-AF65-F5344CB8AC3E}">
        <p14:creationId xmlns:p14="http://schemas.microsoft.com/office/powerpoint/2010/main" val="283593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Return to ecosphere: What happens if placed in the dark</a:t>
            </a:r>
            <a:endParaRPr lang="en-US" dirty="0"/>
          </a:p>
        </p:txBody>
      </p:sp>
      <p:sp>
        <p:nvSpPr>
          <p:cNvPr id="3" name="Content Placeholder 2"/>
          <p:cNvSpPr>
            <a:spLocks noGrp="1"/>
          </p:cNvSpPr>
          <p:nvPr>
            <p:ph idx="1"/>
          </p:nvPr>
        </p:nvSpPr>
        <p:spPr>
          <a:xfrm>
            <a:off x="1622856" y="1600200"/>
            <a:ext cx="7063944" cy="4525963"/>
          </a:xfrm>
        </p:spPr>
        <p:txBody>
          <a:bodyPr>
            <a:normAutofit/>
          </a:bodyPr>
          <a:lstStyle/>
          <a:p>
            <a:r>
              <a:rPr lang="en-US" dirty="0" smtClean="0"/>
              <a:t>What if we placed the ecosphere in a drawer or dark closet? What would happen and why? </a:t>
            </a:r>
          </a:p>
          <a:p>
            <a:r>
              <a:rPr lang="en-US" dirty="0" smtClean="0"/>
              <a:t>Write your ideas in Doodle A. </a:t>
            </a:r>
          </a:p>
          <a:p>
            <a:r>
              <a:rPr lang="en-US" dirty="0" smtClean="0"/>
              <a:t>What questions do you have about energy in this system? Record a few in Doodle B.</a:t>
            </a:r>
          </a:p>
          <a:p>
            <a:endParaRPr lang="en-US" dirty="0"/>
          </a:p>
        </p:txBody>
      </p:sp>
      <p:pic>
        <p:nvPicPr>
          <p:cNvPr id="4" name="image30.png"/>
          <p:cNvPicPr>
            <a:picLocks noChangeAspect="1"/>
          </p:cNvPicPr>
          <p:nvPr/>
        </p:nvPicPr>
        <p:blipFill>
          <a:blip r:embed="rId2">
            <a:extLst/>
          </a:blip>
          <a:stretch>
            <a:fillRect/>
          </a:stretch>
        </p:blipFill>
        <p:spPr>
          <a:xfrm>
            <a:off x="574532" y="3157767"/>
            <a:ext cx="871925" cy="879085"/>
          </a:xfrm>
          <a:prstGeom prst="rect">
            <a:avLst/>
          </a:prstGeom>
          <a:ln w="12700" cap="flat">
            <a:noFill/>
            <a:miter lim="400000"/>
          </a:ln>
          <a:effectLst/>
        </p:spPr>
      </p:pic>
    </p:spTree>
    <p:extLst>
      <p:ext uri="{BB962C8B-B14F-4D97-AF65-F5344CB8AC3E}">
        <p14:creationId xmlns:p14="http://schemas.microsoft.com/office/powerpoint/2010/main" val="14281004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21187</TotalTime>
  <Words>4580</Words>
  <Application>Microsoft Macintosh PowerPoint</Application>
  <PresentationFormat>On-screen Show (4:3)</PresentationFormat>
  <Paragraphs>329</Paragraphs>
  <Slides>33</Slides>
  <Notes>31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Energy Flow in Ecosystems</vt:lpstr>
      <vt:lpstr>PQM [For Teachers Only]</vt:lpstr>
      <vt:lpstr>Overview Teacher Resource: Notes</vt:lpstr>
      <vt:lpstr>OverviewTeacher Resource: Notes</vt:lpstr>
      <vt:lpstr>Disclosure</vt:lpstr>
      <vt:lpstr>LS01 Teacher Resource: Learning Segment Description</vt:lpstr>
      <vt:lpstr>LS01 Teacher Resource: Materials and Resources</vt:lpstr>
      <vt:lpstr>What we’ve learned so far:</vt:lpstr>
      <vt:lpstr>Return to ecosphere: What happens if placed in the dark</vt:lpstr>
      <vt:lpstr>Class driving question</vt:lpstr>
      <vt:lpstr>LS01 Teacher Resource: Learning Segment Wrap-Up</vt:lpstr>
      <vt:lpstr>LS02 Teacher Resource: Learning Segment Description</vt:lpstr>
      <vt:lpstr>LS02 Teacher Resource: Materials and Resources</vt:lpstr>
      <vt:lpstr>What is happening with energy in the Ecosphere? </vt:lpstr>
      <vt:lpstr>Initial Model Ideas (Class) </vt:lpstr>
      <vt:lpstr>LS02 Teacher Resource: Learning Segment Wrap-Up</vt:lpstr>
      <vt:lpstr>LS03 Teacher Resource: Learning Segment Description</vt:lpstr>
      <vt:lpstr>LS03 Teacher Resource: Materials and Resources</vt:lpstr>
      <vt:lpstr>Review trophic levels</vt:lpstr>
      <vt:lpstr>Reading: The Ecology of Animal Communities</vt:lpstr>
      <vt:lpstr>PowerPoint Presentation</vt:lpstr>
      <vt:lpstr>PowerPoint Presentation</vt:lpstr>
      <vt:lpstr>PowerPoint Presentation</vt:lpstr>
      <vt:lpstr>Let’s further explore our model ideas</vt:lpstr>
      <vt:lpstr>Bucket Brigade</vt:lpstr>
      <vt:lpstr>How does the bucket brigade help us understand biomass in ecosystems?</vt:lpstr>
      <vt:lpstr>Biomass in Ecosystems</vt:lpstr>
      <vt:lpstr>LS03 Teacher Resource: Learning Segment Wrap-Up</vt:lpstr>
      <vt:lpstr>LS04 Teacher Resource: Learning Segment Description</vt:lpstr>
      <vt:lpstr>LS04 Teacher Resource: Materials and Resources</vt:lpstr>
      <vt:lpstr>ENERGY PYRAMID: the rule of 10</vt:lpstr>
      <vt:lpstr>Environmentally friendly?</vt:lpstr>
      <vt:lpstr>LS04 Teacher Resource: Learning Segment Wrap-Up</vt:lpstr>
    </vt:vector>
  </TitlesOfParts>
  <Company>Tufts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Julia Gouvea</dc:creator>
  <cp:lastModifiedBy>Cynthia Passmore</cp:lastModifiedBy>
  <cp:revision>620</cp:revision>
  <dcterms:created xsi:type="dcterms:W3CDTF">2015-06-11T17:49:31Z</dcterms:created>
  <dcterms:modified xsi:type="dcterms:W3CDTF">2018-02-27T17:42:15Z</dcterms:modified>
</cp:coreProperties>
</file>